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93" r:id="rId3"/>
    <p:sldId id="286" r:id="rId4"/>
    <p:sldId id="258" r:id="rId5"/>
    <p:sldId id="298" r:id="rId6"/>
    <p:sldId id="282" r:id="rId7"/>
    <p:sldId id="272" r:id="rId8"/>
    <p:sldId id="273" r:id="rId9"/>
    <p:sldId id="290" r:id="rId10"/>
    <p:sldId id="262" r:id="rId11"/>
    <p:sldId id="294" r:id="rId12"/>
    <p:sldId id="295" r:id="rId13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94" autoAdjust="0"/>
    <p:restoredTop sz="94660"/>
  </p:normalViewPr>
  <p:slideViewPr>
    <p:cSldViewPr>
      <p:cViewPr varScale="1">
        <p:scale>
          <a:sx n="69" d="100"/>
          <a:sy n="69" d="100"/>
        </p:scale>
        <p:origin x="1428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A2E26F-503B-45AA-AD68-4BD951EB3B72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81E66D-4451-4C85-8D25-B0E8960ECD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1616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F66ABB-7BD9-4D54-AE9A-E72ACFB47B03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402037-2FB5-4F76-8990-E1BF3B78C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3435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02037-2FB5-4F76-8990-E1BF3B78CDC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644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9EE94-8E54-4ABC-8250-95E9BF0E5376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DAFB4-D00A-4F3D-B0C4-239A8071D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5703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9EE94-8E54-4ABC-8250-95E9BF0E5376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DAFB4-D00A-4F3D-B0C4-239A8071D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780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9EE94-8E54-4ABC-8250-95E9BF0E5376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DAFB4-D00A-4F3D-B0C4-239A8071D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0716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9EE94-8E54-4ABC-8250-95E9BF0E5376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DAFB4-D00A-4F3D-B0C4-239A8071D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851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9EE94-8E54-4ABC-8250-95E9BF0E5376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DAFB4-D00A-4F3D-B0C4-239A8071D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612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9EE94-8E54-4ABC-8250-95E9BF0E5376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DAFB4-D00A-4F3D-B0C4-239A8071D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3657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9EE94-8E54-4ABC-8250-95E9BF0E5376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DAFB4-D00A-4F3D-B0C4-239A8071D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55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9EE94-8E54-4ABC-8250-95E9BF0E5376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DAFB4-D00A-4F3D-B0C4-239A8071D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3828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9EE94-8E54-4ABC-8250-95E9BF0E5376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DAFB4-D00A-4F3D-B0C4-239A8071D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978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9EE94-8E54-4ABC-8250-95E9BF0E5376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DAFB4-D00A-4F3D-B0C4-239A8071D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8012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9EE94-8E54-4ABC-8250-95E9BF0E5376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DAFB4-D00A-4F3D-B0C4-239A8071D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000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89EE94-8E54-4ABC-8250-95E9BF0E5376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CDAFB4-D00A-4F3D-B0C4-239A8071D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837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hyperlink" Target="https://www.google.co.uk/url?sa=i&amp;rct=j&amp;q=&amp;esrc=s&amp;source=images&amp;cd=&amp;cad=rja&amp;uact=8&amp;ved=2ahUKEwiRs-zMgOvdAhWDxIUKHb-xCYAQjRx6BAgBEAU&amp;url=https://classroomclipart.com/clipart/Dinosaurs.htm&amp;psig=AOvVaw114tWNRNbUtfWa5oUCWMjL&amp;ust=1538681280319124" TargetMode="External"/><Relationship Id="rId7" Type="http://schemas.openxmlformats.org/officeDocument/2006/relationships/hyperlink" Target="https://www.google.co.uk/url?sa=i&amp;rct=j&amp;q=&amp;esrc=s&amp;source=images&amp;cd=&amp;cad=rja&amp;uact=8&amp;ved=2ahUKEwiV08_6gOvdAhWqzYUKHXVcDdwQjRx6BAgBEAU&amp;url=https://classroomclipart.com/clipart/Dinosaurs.htm&amp;psig=AOvVaw114tWNRNbUtfWa5oUCWMjL&amp;ust=1538681280319124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hyperlink" Target="https://www.google.co.uk/url?sa=i&amp;rct=j&amp;q=&amp;esrc=s&amp;source=images&amp;cd=&amp;cad=rja&amp;uact=8&amp;ved=2ahUKEwiy8bXvgOvdAhUMuRoKHdQWA_oQjRx6BAgBEAU&amp;url=https://classroomclipart.com/clipart/Dinosaurs.htm&amp;psig=AOvVaw114tWNRNbUtfWa5oUCWMjL&amp;ust=1538681280319124" TargetMode="External"/><Relationship Id="rId10" Type="http://schemas.openxmlformats.org/officeDocument/2006/relationships/image" Target="../media/image10.jpeg"/><Relationship Id="rId4" Type="http://schemas.openxmlformats.org/officeDocument/2006/relationships/image" Target="../media/image7.jpeg"/><Relationship Id="rId9" Type="http://schemas.openxmlformats.org/officeDocument/2006/relationships/hyperlink" Target="https://www.google.co.uk/url?sa=i&amp;rct=j&amp;q=&amp;esrc=s&amp;source=images&amp;cd=&amp;cad=rja&amp;uact=8&amp;ved=2ahUKEwj5l9GGgevdAhUMUhoKHcvWCY4QjRx6BAgBEAU&amp;url=https://classroomclipart.com/clipart/Dinosaurs.htm&amp;psig=AOvVaw114tWNRNbUtfWa5oUCWMjL&amp;ust=1538681280319124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hyperlink" Target="https://en.wikipedia.org/wiki/File:Racquetball_ball.svg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g"/><Relationship Id="rId4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hyperlink" Target="https://www.google.co.uk/url?sa=i&amp;rct=j&amp;q=&amp;esrc=s&amp;source=images&amp;cd=&amp;ved=0ahUKEwioo-aL9eHWAhVIiRoKHQERBScQjRwIBw&amp;url=https://freeclipartimage.com/article/top-84-shapes-for-clip-art&amp;psig=AOvVaw1Vqvm57XyIdcVLumA9S7Ix&amp;ust=1507582625594467" TargetMode="External"/><Relationship Id="rId7" Type="http://schemas.openxmlformats.org/officeDocument/2006/relationships/image" Target="../media/image38.png"/><Relationship Id="rId12" Type="http://schemas.openxmlformats.org/officeDocument/2006/relationships/image" Target="../media/image43.png"/><Relationship Id="rId2" Type="http://schemas.openxmlformats.org/officeDocument/2006/relationships/hyperlink" Target="https://www.google.co.uk/url?sa=i&amp;rct=j&amp;q=&amp;esrc=s&amp;source=images&amp;cd=&amp;cad=rja&amp;uact=8&amp;ved=0ahUKEwioo-aL9eHWAhVIiRoKHQERBScQjRwIBw&amp;url=https://freeclipartimage.com/article/top-84-shapes-for-clip-art&amp;psig=AOvVaw1Vqvm57XyIdcVLumA9S7Ix&amp;ust=1507582625594467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0" Type="http://schemas.openxmlformats.org/officeDocument/2006/relationships/image" Target="../media/image41.png"/><Relationship Id="rId4" Type="http://schemas.openxmlformats.org/officeDocument/2006/relationships/hyperlink" Target="https://www.google.co.uk/url?sa=i&amp;rct=j&amp;q=&amp;esrc=s&amp;source=images&amp;cd=&amp;cad=rja&amp;uact=8&amp;ved=0ahUKEwjrrrW19eHWAhVIrxoKHYDNCCwQjRwIBw&amp;url=https://freeclipartimage.com/article/top-84-shapes-for-clip-art&amp;psig=AOvVaw1Vqvm57XyIdcVLumA9S7Ix&amp;ust=1507582625594467" TargetMode="External"/><Relationship Id="rId9" Type="http://schemas.openxmlformats.org/officeDocument/2006/relationships/image" Target="../media/image4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eg"/><Relationship Id="rId4" Type="http://schemas.openxmlformats.org/officeDocument/2006/relationships/hyperlink" Target="http://www.google.co.uk/url?sa=i&amp;rct=j&amp;q=&amp;esrc=s&amp;source=images&amp;cd=&amp;cad=rja&amp;uact=8&amp;ved=0ahUKEwi63Yz29OHWAhWDbBoKHS5JAjMQjRwIBw&amp;url=http://clipart-library.com/clipart/852177.htm&amp;psig=AOvVaw1FF-8jbJsQ34zFHVw886Cb&amp;ust=1507582577717451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340768"/>
            <a:ext cx="7772400" cy="1470025"/>
          </a:xfrm>
        </p:spPr>
        <p:txBody>
          <a:bodyPr>
            <a:normAutofit/>
          </a:bodyPr>
          <a:lstStyle/>
          <a:p>
            <a:r>
              <a:rPr lang="en-GB" sz="5400" dirty="0" smtClean="0"/>
              <a:t>Mathematics in the EYFS</a:t>
            </a:r>
            <a:endParaRPr lang="en-GB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2852936"/>
            <a:ext cx="6400800" cy="1104528"/>
          </a:xfrm>
        </p:spPr>
        <p:txBody>
          <a:bodyPr/>
          <a:lstStyle/>
          <a:p>
            <a:r>
              <a:rPr lang="en-GB" smtClean="0"/>
              <a:t>September 2021</a:t>
            </a:r>
            <a:endParaRPr lang="en-GB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861048"/>
            <a:ext cx="2160240" cy="25092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170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Six Areas of Mathematics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692895"/>
          </a:xfrm>
        </p:spPr>
        <p:txBody>
          <a:bodyPr>
            <a:noAutofit/>
          </a:bodyPr>
          <a:lstStyle/>
          <a:p>
            <a:r>
              <a:rPr lang="en-GB" sz="2400" dirty="0" smtClean="0"/>
              <a:t>Cardinality and Counting</a:t>
            </a:r>
          </a:p>
          <a:p>
            <a:r>
              <a:rPr lang="en-GB" sz="2400" dirty="0" smtClean="0"/>
              <a:t>Comparison</a:t>
            </a:r>
          </a:p>
          <a:p>
            <a:r>
              <a:rPr lang="en-GB" sz="2400" dirty="0" smtClean="0"/>
              <a:t>Composition</a:t>
            </a:r>
          </a:p>
          <a:p>
            <a:r>
              <a:rPr lang="en-GB" sz="2400" dirty="0" smtClean="0"/>
              <a:t>Pattern</a:t>
            </a:r>
          </a:p>
          <a:p>
            <a:r>
              <a:rPr lang="en-GB" sz="2400" dirty="0" smtClean="0"/>
              <a:t>Shape and Space</a:t>
            </a:r>
          </a:p>
          <a:p>
            <a:r>
              <a:rPr lang="en-GB" sz="2400" dirty="0" smtClean="0"/>
              <a:t>Measures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sz="2800" dirty="0" smtClean="0"/>
              <a:t>In Reception, children need to develop a strong sense of numbers to 10. This will provide a solid foundation as they move into Key Stage 1.</a:t>
            </a:r>
            <a:endParaRPr lang="en-GB" sz="2800" dirty="0"/>
          </a:p>
          <a:p>
            <a:pPr marL="0" indent="0">
              <a:buNone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95649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Familiarisation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617" y="620688"/>
            <a:ext cx="1813983" cy="187067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268760"/>
            <a:ext cx="3240360" cy="26590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111802" y="4033216"/>
            <a:ext cx="2520280" cy="260799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0277" y="3283525"/>
            <a:ext cx="3525407" cy="2633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803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    Cardinality and Counting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Count reliably</a:t>
            </a:r>
          </a:p>
          <a:p>
            <a:pPr lvl="1"/>
            <a:r>
              <a:rPr lang="en-GB" sz="2200" dirty="0" smtClean="0"/>
              <a:t>Recite numbers in order – stable-order principle</a:t>
            </a:r>
          </a:p>
          <a:p>
            <a:pPr lvl="1"/>
            <a:r>
              <a:rPr lang="en-GB" sz="2200" dirty="0" smtClean="0"/>
              <a:t>Match an object to a number - one to one correspondence</a:t>
            </a:r>
          </a:p>
          <a:p>
            <a:pPr lvl="1"/>
            <a:r>
              <a:rPr lang="en-GB" sz="2200" dirty="0" smtClean="0"/>
              <a:t>Understand the final number represents the number of items – cardinal principle</a:t>
            </a:r>
          </a:p>
          <a:p>
            <a:pPr lvl="1"/>
            <a:r>
              <a:rPr lang="en-GB" sz="2200" dirty="0"/>
              <a:t>Objects can be counted in any order, as long as each item is counted only </a:t>
            </a:r>
            <a:r>
              <a:rPr lang="en-GB" sz="2200" dirty="0" smtClean="0"/>
              <a:t>once – order-irrelevance principle</a:t>
            </a:r>
          </a:p>
          <a:p>
            <a:pPr lvl="1"/>
            <a:r>
              <a:rPr lang="en-GB" sz="2200" dirty="0" smtClean="0"/>
              <a:t>Understand not only objects can be counted (sounds) – abstraction principle</a:t>
            </a:r>
          </a:p>
          <a:p>
            <a:pPr lvl="1"/>
            <a:r>
              <a:rPr lang="en-GB" sz="2200" dirty="0"/>
              <a:t>Count a given set of objects and count out from a larger set</a:t>
            </a:r>
          </a:p>
          <a:p>
            <a:pPr lvl="1"/>
            <a:endParaRPr lang="en-GB" sz="2200" dirty="0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592" y="502238"/>
            <a:ext cx="1872208" cy="1445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Image result for dinosaur clipart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865" y="5659025"/>
            <a:ext cx="1156272" cy="842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dinosaur clipart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0831" y="5606563"/>
            <a:ext cx="1300288" cy="947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dinosaur clipart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4246" y="5728242"/>
            <a:ext cx="1225923" cy="893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dinosaur clipart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9596" y="5612966"/>
            <a:ext cx="1440160" cy="1049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9795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Subitising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 instantly recognise a small number of objects without counting.</a:t>
            </a:r>
          </a:p>
          <a:p>
            <a:endParaRPr lang="en-GB" dirty="0"/>
          </a:p>
        </p:txBody>
      </p:sp>
      <p:pic>
        <p:nvPicPr>
          <p:cNvPr id="4" name="Picture 3" descr="A picture containing clipart&#10;&#10;Description generated with very high confidence">
            <a:extLst>
              <a:ext uri="{FF2B5EF4-FFF2-40B4-BE49-F238E27FC236}">
                <a16:creationId xmlns:a16="http://schemas.microsoft.com/office/drawing/2014/main" id="{DBBC9E97-CEB2-4A18-A819-D6CC1E5D1F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2978792"/>
            <a:ext cx="2160240" cy="1857806"/>
          </a:xfrm>
          <a:prstGeom prst="rect">
            <a:avLst/>
          </a:prstGeom>
        </p:spPr>
      </p:pic>
      <p:pic>
        <p:nvPicPr>
          <p:cNvPr id="5" name="Picture 4" descr="A close up of a logo&#10;&#10;Description generated with high confidence">
            <a:extLst>
              <a:ext uri="{FF2B5EF4-FFF2-40B4-BE49-F238E27FC236}">
                <a16:creationId xmlns:a16="http://schemas.microsoft.com/office/drawing/2014/main" id="{BB0836A6-49E3-4822-9D92-17EDB24EEE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2304" y="3323121"/>
            <a:ext cx="1073369" cy="1080120"/>
          </a:xfrm>
          <a:prstGeom prst="rect">
            <a:avLst/>
          </a:prstGeom>
        </p:spPr>
      </p:pic>
      <p:pic>
        <p:nvPicPr>
          <p:cNvPr id="6" name="Picture 5" descr="A picture containing sitting, light&#10;&#10;Description generated with high confidence">
            <a:extLst>
              <a:ext uri="{FF2B5EF4-FFF2-40B4-BE49-F238E27FC236}">
                <a16:creationId xmlns:a16="http://schemas.microsoft.com/office/drawing/2014/main" id="{96F03524-CA36-4D57-9071-2A874BF0D4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7314" y="2492896"/>
            <a:ext cx="1833078" cy="2324462"/>
          </a:xfrm>
          <a:prstGeom prst="rect">
            <a:avLst/>
          </a:prstGeom>
        </p:spPr>
      </p:pic>
      <p:pic>
        <p:nvPicPr>
          <p:cNvPr id="7" name="Picture 2" descr="Image result for fingers on han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554" y="5312216"/>
            <a:ext cx="1852838" cy="1042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Content Placeholder 4" descr="A close up of a logo&#10;&#10;Description generated with high confidence">
            <a:extLst>
              <a:ext uri="{FF2B5EF4-FFF2-40B4-BE49-F238E27FC236}">
                <a16:creationId xmlns:a16="http://schemas.microsoft.com/office/drawing/2014/main" id="{BB371838-CA5E-413B-A8BD-9E7B38A9A3C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xmlns="" r:id="rId7"/>
              </a:ext>
            </a:extLst>
          </a:blip>
          <a:stretch>
            <a:fillRect/>
          </a:stretch>
        </p:blipFill>
        <p:spPr>
          <a:xfrm>
            <a:off x="1115616" y="5312216"/>
            <a:ext cx="871550" cy="871550"/>
          </a:xfrm>
          <a:prstGeom prst="rect">
            <a:avLst/>
          </a:prstGeom>
        </p:spPr>
      </p:pic>
      <p:pic>
        <p:nvPicPr>
          <p:cNvPr id="9" name="Content Placeholder 4" descr="A close up of a logo&#10;&#10;Description generated with high confidence">
            <a:extLst>
              <a:ext uri="{FF2B5EF4-FFF2-40B4-BE49-F238E27FC236}">
                <a16:creationId xmlns:a16="http://schemas.microsoft.com/office/drawing/2014/main" id="{BB371838-CA5E-413B-A8BD-9E7B38A9A3C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xmlns="" r:id="rId7"/>
              </a:ext>
            </a:extLst>
          </a:blip>
          <a:stretch>
            <a:fillRect/>
          </a:stretch>
        </p:blipFill>
        <p:spPr>
          <a:xfrm>
            <a:off x="1987166" y="5312216"/>
            <a:ext cx="871550" cy="871550"/>
          </a:xfrm>
          <a:prstGeom prst="rect">
            <a:avLst/>
          </a:prstGeom>
        </p:spPr>
      </p:pic>
      <p:pic>
        <p:nvPicPr>
          <p:cNvPr id="10" name="Content Placeholder 4" descr="A close up of a logo&#10;&#10;Description generated with high confidence">
            <a:extLst>
              <a:ext uri="{FF2B5EF4-FFF2-40B4-BE49-F238E27FC236}">
                <a16:creationId xmlns:a16="http://schemas.microsoft.com/office/drawing/2014/main" id="{BB371838-CA5E-413B-A8BD-9E7B38A9A3C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xmlns="" r:id="rId7"/>
              </a:ext>
            </a:extLst>
          </a:blip>
          <a:stretch>
            <a:fillRect/>
          </a:stretch>
        </p:blipFill>
        <p:spPr>
          <a:xfrm>
            <a:off x="2858716" y="5312216"/>
            <a:ext cx="871550" cy="871550"/>
          </a:xfrm>
          <a:prstGeom prst="rect">
            <a:avLst/>
          </a:prstGeom>
        </p:spPr>
      </p:pic>
      <p:pic>
        <p:nvPicPr>
          <p:cNvPr id="11" name="Content Placeholder 4" descr="A close up of a logo&#10;&#10;Description generated with high confidence">
            <a:extLst>
              <a:ext uri="{FF2B5EF4-FFF2-40B4-BE49-F238E27FC236}">
                <a16:creationId xmlns:a16="http://schemas.microsoft.com/office/drawing/2014/main" id="{BB371838-CA5E-413B-A8BD-9E7B38A9A3C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xmlns="" r:id="rId7"/>
              </a:ext>
            </a:extLst>
          </a:blip>
          <a:stretch>
            <a:fillRect/>
          </a:stretch>
        </p:blipFill>
        <p:spPr>
          <a:xfrm>
            <a:off x="3730266" y="5368750"/>
            <a:ext cx="871550" cy="871550"/>
          </a:xfrm>
          <a:prstGeom prst="rect">
            <a:avLst/>
          </a:prstGeom>
        </p:spPr>
      </p:pic>
      <p:pic>
        <p:nvPicPr>
          <p:cNvPr id="12" name="Content Placeholder 4" descr="A close up of a logo&#10;&#10;Description generated with high confidence">
            <a:extLst>
              <a:ext uri="{FF2B5EF4-FFF2-40B4-BE49-F238E27FC236}">
                <a16:creationId xmlns:a16="http://schemas.microsoft.com/office/drawing/2014/main" id="{BB371838-CA5E-413B-A8BD-9E7B38A9A3C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xmlns="" r:id="rId7"/>
              </a:ext>
            </a:extLst>
          </a:blip>
          <a:stretch>
            <a:fillRect/>
          </a:stretch>
        </p:blipFill>
        <p:spPr>
          <a:xfrm>
            <a:off x="4601816" y="5331755"/>
            <a:ext cx="871550" cy="87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675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76" y="1671149"/>
            <a:ext cx="4181433" cy="1604789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0588" y="3661902"/>
            <a:ext cx="1457143" cy="14571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2334" y="3907019"/>
            <a:ext cx="1190476" cy="118095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10297" y="5260296"/>
            <a:ext cx="1283906" cy="128390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09628" y="1621387"/>
            <a:ext cx="847801" cy="196988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4560" y="5517232"/>
            <a:ext cx="638095" cy="63809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20441" y="5499420"/>
            <a:ext cx="638095" cy="63809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67790" y="5499420"/>
            <a:ext cx="638095" cy="63809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46175" y="5517232"/>
            <a:ext cx="638095" cy="638095"/>
          </a:xfrm>
          <a:prstGeom prst="rect">
            <a:avLst/>
          </a:prstGeom>
        </p:spPr>
      </p:pic>
      <p:pic>
        <p:nvPicPr>
          <p:cNvPr id="1026" name="Picture 2" descr="Double 2 Domino Icons - Download Free Vector Icons | Noun Project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7393" y="3687387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Numberblocks on Twitter: &quot;Just 4 more days until the new series of  Numberblocks starts on @CBeebiesHQ! Who's excited?… &quot;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6037" y="4431230"/>
            <a:ext cx="2099952" cy="2099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776093" y="331623"/>
            <a:ext cx="78898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Representing numbers in different ways help children to understand the link between numbers and quantity.</a:t>
            </a:r>
            <a:endParaRPr lang="en-GB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98477" y="5089250"/>
            <a:ext cx="823817" cy="100627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899555" y="1484784"/>
            <a:ext cx="2069178" cy="2653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14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Comparison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000" dirty="0"/>
              <a:t>To know which numbers are worth more or </a:t>
            </a:r>
            <a:r>
              <a:rPr lang="en-GB" sz="2000" dirty="0" smtClean="0"/>
              <a:t>less than </a:t>
            </a:r>
            <a:r>
              <a:rPr lang="en-GB" sz="2000" dirty="0"/>
              <a:t>each other. </a:t>
            </a:r>
            <a:r>
              <a:rPr lang="en-GB" sz="2000" dirty="0" smtClean="0"/>
              <a:t>              To recognise if a number is a lot bigger or a bit bigger than a number.</a:t>
            </a:r>
          </a:p>
          <a:p>
            <a:pPr marL="0" indent="0">
              <a:buNone/>
            </a:pPr>
            <a:endParaRPr lang="en-GB" sz="2000" dirty="0" smtClean="0"/>
          </a:p>
          <a:p>
            <a:r>
              <a:rPr lang="en-GB" sz="2000" dirty="0"/>
              <a:t>Compare objects by matching them to recognise which group has more, fewer or the same number of objects</a:t>
            </a:r>
            <a:r>
              <a:rPr lang="en-GB" sz="2000" dirty="0" smtClean="0"/>
              <a:t>.</a:t>
            </a:r>
          </a:p>
          <a:p>
            <a:pPr marL="0" indent="0">
              <a:buNone/>
            </a:pPr>
            <a:endParaRPr lang="en-GB" sz="2000" dirty="0" smtClean="0"/>
          </a:p>
          <a:p>
            <a:r>
              <a:rPr lang="en-GB" sz="2000" dirty="0"/>
              <a:t>To recognise one more/one less </a:t>
            </a:r>
            <a:r>
              <a:rPr lang="en-GB" sz="2000" dirty="0" smtClean="0"/>
              <a:t>relationship between                         sequential </a:t>
            </a:r>
            <a:r>
              <a:rPr lang="en-GB" sz="2000" dirty="0"/>
              <a:t>numbers</a:t>
            </a:r>
            <a:r>
              <a:rPr lang="en-GB" sz="2000" dirty="0" smtClean="0"/>
              <a:t>.</a:t>
            </a:r>
          </a:p>
          <a:p>
            <a:endParaRPr lang="en-GB" sz="2000" dirty="0" smtClean="0"/>
          </a:p>
          <a:p>
            <a:r>
              <a:rPr lang="en-GB" sz="2000" dirty="0"/>
              <a:t>Sing number rhymes to </a:t>
            </a:r>
            <a:r>
              <a:rPr lang="en-GB" sz="2000" dirty="0" smtClean="0"/>
              <a:t>support                                                                        one </a:t>
            </a:r>
            <a:r>
              <a:rPr lang="en-GB" sz="2000" dirty="0"/>
              <a:t>more/less</a:t>
            </a:r>
            <a:r>
              <a:rPr lang="en-GB" sz="2000" dirty="0" smtClean="0"/>
              <a:t>.</a:t>
            </a:r>
          </a:p>
          <a:p>
            <a:pPr marL="0" indent="0">
              <a:buNone/>
            </a:pPr>
            <a:endParaRPr lang="en-GB" sz="2000" dirty="0" smtClean="0"/>
          </a:p>
          <a:p>
            <a:r>
              <a:rPr lang="en-GB" sz="2000" dirty="0"/>
              <a:t>Which plate of chocolates would you like to take? Why? </a:t>
            </a:r>
          </a:p>
          <a:p>
            <a:endParaRPr lang="en-GB" sz="2000" dirty="0" smtClean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 smtClean="0"/>
          </a:p>
          <a:p>
            <a:endParaRPr lang="en-GB" sz="2000" dirty="0" smtClean="0"/>
          </a:p>
          <a:p>
            <a:endParaRPr lang="en-GB" sz="2000" dirty="0"/>
          </a:p>
          <a:p>
            <a:endParaRPr lang="en-GB" sz="2400" dirty="0" smtClean="0"/>
          </a:p>
          <a:p>
            <a:endParaRPr lang="en-GB" sz="2400" dirty="0" smtClean="0"/>
          </a:p>
          <a:p>
            <a:endParaRPr lang="en-GB" sz="2800" dirty="0"/>
          </a:p>
          <a:p>
            <a:pPr marL="0" indent="0">
              <a:buNone/>
            </a:pPr>
            <a:endParaRPr lang="en-GB" sz="2800" dirty="0" smtClean="0"/>
          </a:p>
          <a:p>
            <a:pPr marL="0" indent="0">
              <a:buNone/>
            </a:pPr>
            <a:endParaRPr lang="en-GB" sz="2800" dirty="0"/>
          </a:p>
          <a:p>
            <a:endParaRPr lang="en-GB" sz="2800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2708" y="311866"/>
            <a:ext cx="1138878" cy="152379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728" y="2909790"/>
            <a:ext cx="1114287" cy="114139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4220" y="3830745"/>
            <a:ext cx="1433042" cy="105960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827" y="4481237"/>
            <a:ext cx="1485710" cy="81821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5630493"/>
            <a:ext cx="1368152" cy="1022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254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Composition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200" dirty="0" smtClean="0"/>
              <a:t>To know numbers are made up of two or more other smaller numbers. Combine groups to make a total.  4 spots altogether. I can see…</a:t>
            </a:r>
          </a:p>
          <a:p>
            <a:r>
              <a:rPr lang="en-GB" sz="2200" dirty="0" smtClean="0"/>
              <a:t>To partition a number into different numbers.  Separate a number of objects into 2 or more groups.</a:t>
            </a:r>
          </a:p>
          <a:p>
            <a:endParaRPr lang="en-GB" sz="2800" dirty="0" smtClean="0"/>
          </a:p>
          <a:p>
            <a:endParaRPr lang="en-GB" sz="2800" dirty="0"/>
          </a:p>
          <a:p>
            <a:r>
              <a:rPr lang="en-GB" sz="2200" dirty="0" smtClean="0"/>
              <a:t>To know number bonds.</a:t>
            </a:r>
          </a:p>
          <a:p>
            <a:endParaRPr lang="en-GB" sz="2200" dirty="0" smtClean="0"/>
          </a:p>
          <a:p>
            <a:r>
              <a:rPr lang="en-GB" sz="2200" dirty="0" smtClean="0"/>
              <a:t>Understanding </a:t>
            </a:r>
            <a:r>
              <a:rPr lang="en-GB" sz="2200" dirty="0"/>
              <a:t>composition through </a:t>
            </a:r>
            <a:r>
              <a:rPr lang="en-GB" sz="2200" dirty="0" smtClean="0"/>
              <a:t>games,                                                such as playing skittles and </a:t>
            </a:r>
            <a:r>
              <a:rPr lang="en-GB" sz="2200" dirty="0"/>
              <a:t>throwing bean bags into a </a:t>
            </a:r>
            <a:r>
              <a:rPr lang="en-GB" sz="2200" dirty="0" smtClean="0"/>
              <a:t>hoop</a:t>
            </a:r>
            <a:r>
              <a:rPr lang="en-GB" sz="2200" dirty="0"/>
              <a:t>.</a:t>
            </a:r>
          </a:p>
          <a:p>
            <a:endParaRPr lang="en-GB" sz="2200" dirty="0" smtClean="0"/>
          </a:p>
          <a:p>
            <a:endParaRPr lang="en-GB" sz="2800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7" name="Picture 6" descr="Image result for ladybug free clipart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0050" y="681355"/>
            <a:ext cx="666750" cy="9188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Picture 19" descr="Related image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0901" y="3394693"/>
            <a:ext cx="627043" cy="7573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0" descr="Related image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453" y="3435826"/>
            <a:ext cx="607127" cy="7161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60641" y="3685740"/>
            <a:ext cx="383501" cy="35488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88224" y="3435826"/>
            <a:ext cx="1265337" cy="198090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15936" y="3685740"/>
            <a:ext cx="383501" cy="35488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71231" y="3685740"/>
            <a:ext cx="383501" cy="35488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72855" y="3685739"/>
            <a:ext cx="383501" cy="35488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6504" y="3685738"/>
            <a:ext cx="383501" cy="354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800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Questioning and Reasoning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400" dirty="0" smtClean="0"/>
              <a:t>How do you know?</a:t>
            </a:r>
          </a:p>
          <a:p>
            <a:r>
              <a:rPr lang="en-GB" sz="2400" dirty="0" smtClean="0"/>
              <a:t>Why?</a:t>
            </a:r>
          </a:p>
          <a:p>
            <a:r>
              <a:rPr lang="en-GB" sz="2400" dirty="0" smtClean="0"/>
              <a:t>What if…?</a:t>
            </a:r>
          </a:p>
          <a:p>
            <a:r>
              <a:rPr lang="en-GB" sz="2400" dirty="0" smtClean="0"/>
              <a:t>What is the same/different?</a:t>
            </a:r>
          </a:p>
          <a:p>
            <a:r>
              <a:rPr lang="en-GB" sz="2400" dirty="0" smtClean="0"/>
              <a:t>Convince me.</a:t>
            </a:r>
          </a:p>
          <a:p>
            <a:r>
              <a:rPr lang="en-GB" sz="2400" dirty="0" smtClean="0"/>
              <a:t>Show/find me another way. And another…</a:t>
            </a:r>
          </a:p>
          <a:p>
            <a:r>
              <a:rPr lang="en-GB" sz="2400" dirty="0" smtClean="0"/>
              <a:t>I know…because…</a:t>
            </a:r>
          </a:p>
          <a:p>
            <a:endParaRPr lang="en-GB" sz="2400" dirty="0"/>
          </a:p>
          <a:p>
            <a:r>
              <a:rPr lang="en-GB" sz="2400" dirty="0" smtClean="0"/>
              <a:t>Children apply their understanding to reason and solve problems. </a:t>
            </a:r>
          </a:p>
          <a:p>
            <a:r>
              <a:rPr lang="en-GB" sz="2400" dirty="0" smtClean="0"/>
              <a:t>Children to explain their mathematical thinking.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518651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Pattern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sz="3600" dirty="0" smtClean="0"/>
              <a:t>Simple patterns </a:t>
            </a:r>
          </a:p>
          <a:p>
            <a:pPr marL="0" indent="0">
              <a:buNone/>
            </a:pPr>
            <a:endParaRPr lang="en-GB" sz="2800" dirty="0" smtClean="0"/>
          </a:p>
          <a:p>
            <a:r>
              <a:rPr lang="en-GB" sz="3600" dirty="0" smtClean="0"/>
              <a:t>Complex patterns </a:t>
            </a:r>
          </a:p>
          <a:p>
            <a:pPr marL="0" indent="0">
              <a:buNone/>
            </a:pPr>
            <a:r>
              <a:rPr lang="en-GB" dirty="0" smtClean="0"/>
              <a:t> </a:t>
            </a:r>
          </a:p>
          <a:p>
            <a:endParaRPr lang="en-GB" dirty="0" smtClean="0"/>
          </a:p>
          <a:p>
            <a:r>
              <a:rPr lang="en-GB" sz="3600" dirty="0" smtClean="0"/>
              <a:t>Recognising, copying and extending a pattern</a:t>
            </a:r>
          </a:p>
          <a:p>
            <a:endParaRPr lang="en-GB" sz="3000" dirty="0" smtClean="0"/>
          </a:p>
          <a:p>
            <a:r>
              <a:rPr lang="en-GB" sz="3600" dirty="0" smtClean="0"/>
              <a:t>Compare patterns</a:t>
            </a:r>
          </a:p>
          <a:p>
            <a:endParaRPr lang="en-GB" dirty="0" smtClean="0"/>
          </a:p>
          <a:p>
            <a:r>
              <a:rPr lang="en-GB" sz="3600" dirty="0" smtClean="0"/>
              <a:t>Spot and correct errors</a:t>
            </a:r>
          </a:p>
          <a:p>
            <a:pPr marL="0" indent="0">
              <a:buNone/>
            </a:pPr>
            <a:r>
              <a:rPr lang="en-GB" dirty="0" smtClean="0"/>
              <a:t>                                        </a:t>
            </a:r>
          </a:p>
          <a:p>
            <a:endParaRPr lang="en-GB" dirty="0" smtClean="0"/>
          </a:p>
          <a:p>
            <a:pPr marL="0" indent="0">
              <a:buNone/>
            </a:pPr>
            <a:endParaRPr lang="en-GB" dirty="0" smtClean="0"/>
          </a:p>
        </p:txBody>
      </p:sp>
      <p:sp>
        <p:nvSpPr>
          <p:cNvPr id="4" name="AutoShape 8" descr="Image result for maths 2d shapes clipart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53975" y="-1195388"/>
            <a:ext cx="3333750" cy="2505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10" descr="Image result for maths 2d shapes clipart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206375" y="-1042988"/>
            <a:ext cx="3333750" cy="2505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12" descr="Image result for maths 2d shapes clipart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155575" y="-1195388"/>
            <a:ext cx="3333750" cy="2505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14" descr="Image result for maths 2d shapes clipart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307975" y="-1042988"/>
            <a:ext cx="3333750" cy="2505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" name="Picture 9"/>
          <p:cNvPicPr/>
          <p:nvPr/>
        </p:nvPicPr>
        <p:blipFill>
          <a:blip r:embed="rId5"/>
          <a:stretch>
            <a:fillRect/>
          </a:stretch>
        </p:blipFill>
        <p:spPr>
          <a:xfrm>
            <a:off x="3770310" y="1533070"/>
            <a:ext cx="2686265" cy="522986"/>
          </a:xfrm>
          <a:prstGeom prst="rect">
            <a:avLst/>
          </a:prstGeom>
        </p:spPr>
      </p:pic>
      <p:pic>
        <p:nvPicPr>
          <p:cNvPr id="12" name="Picture 11"/>
          <p:cNvPicPr/>
          <p:nvPr/>
        </p:nvPicPr>
        <p:blipFill>
          <a:blip r:embed="rId6"/>
          <a:stretch>
            <a:fillRect/>
          </a:stretch>
        </p:blipFill>
        <p:spPr>
          <a:xfrm>
            <a:off x="3702347" y="2368770"/>
            <a:ext cx="3938826" cy="468739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7"/>
          <a:stretch>
            <a:fillRect/>
          </a:stretch>
        </p:blipFill>
        <p:spPr>
          <a:xfrm>
            <a:off x="849559" y="3058781"/>
            <a:ext cx="3959278" cy="482958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8"/>
          <a:stretch>
            <a:fillRect/>
          </a:stretch>
        </p:blipFill>
        <p:spPr>
          <a:xfrm>
            <a:off x="5201196" y="2981077"/>
            <a:ext cx="3434104" cy="468172"/>
          </a:xfrm>
          <a:prstGeom prst="rect">
            <a:avLst/>
          </a:prstGeom>
        </p:spPr>
      </p:pic>
      <p:pic>
        <p:nvPicPr>
          <p:cNvPr id="16" name="Picture 15"/>
          <p:cNvPicPr/>
          <p:nvPr/>
        </p:nvPicPr>
        <p:blipFill>
          <a:blip r:embed="rId9"/>
          <a:stretch>
            <a:fillRect/>
          </a:stretch>
        </p:blipFill>
        <p:spPr>
          <a:xfrm>
            <a:off x="829830" y="5697029"/>
            <a:ext cx="2872517" cy="539770"/>
          </a:xfrm>
          <a:prstGeom prst="rect">
            <a:avLst/>
          </a:prstGeom>
        </p:spPr>
      </p:pic>
      <p:pic>
        <p:nvPicPr>
          <p:cNvPr id="17" name="Picture 16"/>
          <p:cNvPicPr/>
          <p:nvPr/>
        </p:nvPicPr>
        <p:blipFill>
          <a:blip r:embed="rId10"/>
          <a:stretch>
            <a:fillRect/>
          </a:stretch>
        </p:blipFill>
        <p:spPr>
          <a:xfrm>
            <a:off x="4061716" y="5698375"/>
            <a:ext cx="4723358" cy="471314"/>
          </a:xfrm>
          <a:prstGeom prst="rect">
            <a:avLst/>
          </a:prstGeom>
        </p:spPr>
      </p:pic>
      <p:pic>
        <p:nvPicPr>
          <p:cNvPr id="1026" name="Picture 2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188" y="4119962"/>
            <a:ext cx="3286144" cy="508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2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0239" y="4802174"/>
            <a:ext cx="3233529" cy="497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6773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Shape and </a:t>
            </a:r>
            <a:r>
              <a:rPr lang="en-GB" dirty="0"/>
              <a:t>Space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Shapes and their properties</a:t>
            </a:r>
          </a:p>
          <a:p>
            <a:pPr lvl="1"/>
            <a:r>
              <a:rPr lang="en-GB" dirty="0" smtClean="0"/>
              <a:t>2D and 3D shapes</a:t>
            </a:r>
          </a:p>
          <a:p>
            <a:r>
              <a:rPr lang="en-GB" smtClean="0"/>
              <a:t>Spatial language</a:t>
            </a:r>
            <a:endParaRPr lang="en-GB" dirty="0"/>
          </a:p>
          <a:p>
            <a:pPr lvl="1"/>
            <a:r>
              <a:rPr lang="en-GB" dirty="0" smtClean="0"/>
              <a:t>Position and direction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3806288"/>
            <a:ext cx="2015044" cy="2480764"/>
          </a:xfrm>
          <a:prstGeom prst="rect">
            <a:avLst/>
          </a:prstGeom>
        </p:spPr>
      </p:pic>
      <p:pic>
        <p:nvPicPr>
          <p:cNvPr id="6" name="Picture 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3736" y="846138"/>
            <a:ext cx="1363064" cy="1923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 descr="Image result for maths 3d shapes clipart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863181"/>
            <a:ext cx="1296144" cy="972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al 2"/>
          <p:cNvSpPr>
            <a:spLocks noChangeArrowheads="1"/>
          </p:cNvSpPr>
          <p:nvPr/>
        </p:nvSpPr>
        <p:spPr bwMode="auto">
          <a:xfrm>
            <a:off x="4211960" y="4762510"/>
            <a:ext cx="792088" cy="754722"/>
          </a:xfrm>
          <a:prstGeom prst="ellipse">
            <a:avLst/>
          </a:prstGeom>
          <a:solidFill>
            <a:srgbClr val="00B0F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3"/>
          <p:cNvSpPr>
            <a:spLocks noChangeArrowheads="1"/>
          </p:cNvSpPr>
          <p:nvPr/>
        </p:nvSpPr>
        <p:spPr bwMode="auto">
          <a:xfrm rot="6062934">
            <a:off x="3345566" y="5293709"/>
            <a:ext cx="861335" cy="1198737"/>
          </a:xfrm>
          <a:prstGeom prst="triangle">
            <a:avLst>
              <a:gd name="adj" fmla="val 51606"/>
            </a:avLst>
          </a:prstGeom>
          <a:solidFill>
            <a:srgbClr val="00B05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4"/>
          <p:cNvSpPr>
            <a:spLocks noChangeArrowheads="1"/>
          </p:cNvSpPr>
          <p:nvPr/>
        </p:nvSpPr>
        <p:spPr bwMode="auto">
          <a:xfrm>
            <a:off x="4992153" y="5525585"/>
            <a:ext cx="1016620" cy="828675"/>
          </a:xfrm>
          <a:prstGeom prst="triangle">
            <a:avLst>
              <a:gd name="adj" fmla="val 50000"/>
            </a:avLst>
          </a:prstGeom>
          <a:solidFill>
            <a:srgbClr val="00B0F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4240204" y="3995270"/>
            <a:ext cx="1581733" cy="508709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Rectangle 6"/>
          <p:cNvSpPr>
            <a:spLocks noChangeArrowheads="1"/>
          </p:cNvSpPr>
          <p:nvPr/>
        </p:nvSpPr>
        <p:spPr bwMode="auto">
          <a:xfrm>
            <a:off x="3021716" y="4393971"/>
            <a:ext cx="717942" cy="657087"/>
          </a:xfrm>
          <a:prstGeom prst="rect">
            <a:avLst/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1998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Measures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Compare sizes, lengths, weights and capacities</a:t>
            </a:r>
          </a:p>
          <a:p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Estimating and predicting</a:t>
            </a:r>
          </a:p>
          <a:p>
            <a:r>
              <a:rPr lang="en-GB" dirty="0" smtClean="0"/>
              <a:t>Time</a:t>
            </a:r>
            <a:endParaRPr lang="en-GB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8801" y="3629309"/>
            <a:ext cx="1060145" cy="1480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6190" y="5119047"/>
            <a:ext cx="1408409" cy="14084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706" y="2206246"/>
            <a:ext cx="2232248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C:\Users\spestridge\Downloads\D8B69567B7504D2C862CEC6DE68AB760 (1)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3373" y="2260653"/>
            <a:ext cx="1728192" cy="118609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C:\Users\spestridge\Downloads\4D09A8D6286C4BDF86F2EE16A75E1F1C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0897" y="3036354"/>
            <a:ext cx="1656184" cy="13660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06328" y="1948769"/>
            <a:ext cx="2599421" cy="3104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26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2740</TotalTime>
  <Words>411</Words>
  <Application>Microsoft Office PowerPoint</Application>
  <PresentationFormat>On-screen Show (4:3)</PresentationFormat>
  <Paragraphs>90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Mathematics in the EYFS</vt:lpstr>
      <vt:lpstr>Six Areas of Mathematics</vt:lpstr>
      <vt:lpstr>Familiarisation</vt:lpstr>
      <vt:lpstr>    Cardinality and Counting</vt:lpstr>
      <vt:lpstr>Subitising</vt:lpstr>
      <vt:lpstr>PowerPoint Presentation</vt:lpstr>
      <vt:lpstr>Comparison</vt:lpstr>
      <vt:lpstr>Composition</vt:lpstr>
      <vt:lpstr>Questioning and Reasoning</vt:lpstr>
      <vt:lpstr>Pattern</vt:lpstr>
      <vt:lpstr>Shape and Space</vt:lpstr>
      <vt:lpstr>Measures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Mathematics in the EYFS</dc:title>
  <dc:creator>Windows User</dc:creator>
  <cp:lastModifiedBy>Sally Pestridge</cp:lastModifiedBy>
  <cp:revision>170</cp:revision>
  <cp:lastPrinted>2019-10-03T06:56:56Z</cp:lastPrinted>
  <dcterms:created xsi:type="dcterms:W3CDTF">2016-10-30T13:40:18Z</dcterms:created>
  <dcterms:modified xsi:type="dcterms:W3CDTF">2021-10-14T10:40:39Z</dcterms:modified>
</cp:coreProperties>
</file>