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75" r:id="rId4"/>
    <p:sldId id="278" r:id="rId5"/>
    <p:sldId id="272" r:id="rId6"/>
    <p:sldId id="271" r:id="rId7"/>
    <p:sldId id="270" r:id="rId8"/>
    <p:sldId id="277" r:id="rId9"/>
    <p:sldId id="260" r:id="rId10"/>
    <p:sldId id="279" r:id="rId11"/>
    <p:sldId id="261" r:id="rId12"/>
    <p:sldId id="262" r:id="rId13"/>
    <p:sldId id="273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76" autoAdjust="0"/>
  </p:normalViewPr>
  <p:slideViewPr>
    <p:cSldViewPr>
      <p:cViewPr varScale="1">
        <p:scale>
          <a:sx n="107" d="100"/>
          <a:sy n="107" d="100"/>
        </p:scale>
        <p:origin x="1770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2190" tIns="46095" rIns="92190" bIns="46095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2190" tIns="46095" rIns="92190" bIns="46095" rtlCol="0"/>
          <a:lstStyle>
            <a:lvl1pPr algn="r">
              <a:defRPr sz="1200"/>
            </a:lvl1pPr>
          </a:lstStyle>
          <a:p>
            <a:fld id="{2C8EE84D-6BFC-4689-B274-22204FA14679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2190" tIns="46095" rIns="92190" bIns="46095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2190" tIns="46095" rIns="92190" bIns="46095" rtlCol="0" anchor="b"/>
          <a:lstStyle>
            <a:lvl1pPr algn="r">
              <a:defRPr sz="1200"/>
            </a:lvl1pPr>
          </a:lstStyle>
          <a:p>
            <a:fld id="{41BF6F6D-55A1-430F-B534-33D20039F2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82699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C8D39-6DD6-43C8-A219-6431CCA546CC}" type="datetimeFigureOut">
              <a:rPr lang="en-GB" smtClean="0"/>
              <a:t>07/07/2026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9364F1-87E7-436F-B334-AE871C2BAEA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1887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They would have had this in reception coming through the infants.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9364F1-87E7-436F-B334-AE871C2BAEAB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66527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9364F1-87E7-436F-B334-AE871C2BAEA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1183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9364F1-87E7-436F-B334-AE871C2BAEAB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0773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Only TTRS for homework and </a:t>
            </a:r>
            <a:r>
              <a:rPr lang="en-US" dirty="0" err="1"/>
              <a:t>Edshed</a:t>
            </a:r>
            <a:endParaRPr lang="en-US" dirty="0"/>
          </a:p>
          <a:p>
            <a:r>
              <a:rPr lang="en-US" dirty="0"/>
              <a:t>Summer Term for swimming</a:t>
            </a:r>
          </a:p>
          <a:p>
            <a:r>
              <a:rPr lang="en-US" dirty="0"/>
              <a:t>Monday afternoons – check when it starts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9364F1-87E7-436F-B334-AE871C2BAEAB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2807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have a staggered start so that not all 180 children come in at the same time and feel overwhelmed from the start of the day.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9364F1-87E7-436F-B334-AE871C2BAEAB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8918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Any personal questions about your child, please could you speak/ask at the end.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9364F1-87E7-436F-B334-AE871C2BAEAB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1488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5A6820A0-06B0-40C1-8202-D159643E55AE}" type="datetimeFigureOut">
              <a:rPr lang="en-GB" smtClean="0"/>
              <a:pPr/>
              <a:t>07/07/2026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5B2E0B61-5AFC-405C-8CEA-094BBD276301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admin@elmbridgeprimary.co.uk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7975" y="4869161"/>
            <a:ext cx="7117180" cy="1728192"/>
          </a:xfrm>
        </p:spPr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Welcome to </a:t>
            </a:r>
            <a:br>
              <a:rPr lang="en-GB" dirty="0">
                <a:latin typeface="Arial" pitchFamily="34" charset="0"/>
                <a:cs typeface="Arial" pitchFamily="34" charset="0"/>
              </a:rPr>
            </a:br>
            <a:r>
              <a:rPr lang="en-GB" dirty="0">
                <a:latin typeface="Arial" pitchFamily="34" charset="0"/>
                <a:cs typeface="Arial" pitchFamily="34" charset="0"/>
              </a:rPr>
              <a:t>Elmbridge Primary School!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flipV="1">
            <a:off x="1009442" y="4709337"/>
            <a:ext cx="7162958" cy="68043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sp>
        <p:nvSpPr>
          <p:cNvPr id="6" name="AutoShape 2" descr="https://outlook.office.com/owa/service.svc/s/GetAttachmentThumbnail?id=AAMkAGVmMjVkNTgwLTdiMjYtNGJjNS05M2QzLTJhMzNkYmI3MWQ0MwBGAAAAAAA86uxfM2CuQojd0ET0ek86BwAfZS5W7fg9Tqh7KaWySrQAAAAAAAAOAAAfZS5W7fg9Tqh7KaWySrQAAAK%2B0GEmAAABEgAQABxdsyGmhtJJm6Ts%2BtXyQL8%3D&amp;thumbnailType=2&amp;X-OWA-CANARY=BJ-tKMOir0KLqbcA35a4rbBXEzxShdMYEw09thmZTjG6hI0RFBfsy9nSIHjp-DCY310RtBDuKr4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709337"/>
            <a:ext cx="1296144" cy="1777569"/>
          </a:xfrm>
          <a:prstGeom prst="rect">
            <a:avLst/>
          </a:prstGeom>
          <a:noFill/>
          <a:ln w="9525">
            <a:solidFill>
              <a:schemeClr val="bg1">
                <a:alpha val="54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75" y="230980"/>
            <a:ext cx="2898612" cy="24985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564904"/>
            <a:ext cx="3096344" cy="22124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427" y="230979"/>
            <a:ext cx="3006045" cy="249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699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312738"/>
            <a:ext cx="7125113" cy="1125903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Arial" pitchFamily="34" charset="0"/>
                <a:cs typeface="Arial" pitchFamily="34" charset="0"/>
              </a:rPr>
              <a:t>Meet the Staff </a:t>
            </a:r>
            <a:br>
              <a:rPr lang="en-GB" dirty="0">
                <a:latin typeface="Arial" pitchFamily="34" charset="0"/>
                <a:cs typeface="Arial" pitchFamily="34" charset="0"/>
              </a:rPr>
            </a:br>
            <a:r>
              <a:rPr lang="en-GB" sz="1800" dirty="0">
                <a:latin typeface="Arial" pitchFamily="34" charset="0"/>
                <a:cs typeface="Arial" pitchFamily="34" charset="0"/>
              </a:rPr>
              <a:t>Phase Leader – Mrs V Toppin</a:t>
            </a:r>
            <a:br>
              <a:rPr lang="en-GB" sz="1800" dirty="0">
                <a:latin typeface="Arial" pitchFamily="34" charset="0"/>
                <a:cs typeface="Arial" pitchFamily="34" charset="0"/>
              </a:rPr>
            </a:br>
            <a:r>
              <a:rPr lang="en-GB" sz="1800" dirty="0">
                <a:latin typeface="Arial" pitchFamily="34" charset="0"/>
                <a:cs typeface="Arial" pitchFamily="34" charset="0"/>
              </a:rPr>
              <a:t>Year Group Leader – Mr D Jones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2378" y="1670153"/>
            <a:ext cx="9433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           Class 7		    Class 8                                      Class 9</a:t>
            </a:r>
          </a:p>
        </p:txBody>
      </p:sp>
      <p:sp>
        <p:nvSpPr>
          <p:cNvPr id="4" name="Rectangle 3"/>
          <p:cNvSpPr/>
          <p:nvPr/>
        </p:nvSpPr>
        <p:spPr>
          <a:xfrm>
            <a:off x="342228" y="4009951"/>
            <a:ext cx="86409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Arial" pitchFamily="34" charset="0"/>
                <a:cs typeface="Arial" pitchFamily="34" charset="0"/>
              </a:rPr>
              <a:t>      Mrs </a:t>
            </a:r>
            <a:r>
              <a:rPr lang="en-GB" sz="1600" dirty="0" err="1">
                <a:latin typeface="Arial" pitchFamily="34" charset="0"/>
                <a:cs typeface="Arial" pitchFamily="34" charset="0"/>
              </a:rPr>
              <a:t>Barthorpe</a:t>
            </a:r>
            <a:r>
              <a:rPr lang="en-GB" sz="1600" dirty="0">
                <a:latin typeface="Arial" pitchFamily="34" charset="0"/>
                <a:cs typeface="Arial" pitchFamily="34" charset="0"/>
              </a:rPr>
              <a:t>                        Mr Jones                         Miss Marsh and Mrs Toppin</a:t>
            </a:r>
          </a:p>
        </p:txBody>
      </p:sp>
      <p:sp>
        <p:nvSpPr>
          <p:cNvPr id="5" name="Rectangle 4"/>
          <p:cNvSpPr/>
          <p:nvPr/>
        </p:nvSpPr>
        <p:spPr>
          <a:xfrm>
            <a:off x="107504" y="6152971"/>
            <a:ext cx="8928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latin typeface="Arial" pitchFamily="34" charset="0"/>
                <a:cs typeface="Arial" pitchFamily="34" charset="0"/>
              </a:rPr>
              <a:t>        Mrs Coughlan                Mrs Hardman                  Mrs Holl                       Miss Taylor  </a:t>
            </a:r>
            <a:r>
              <a:rPr lang="en-GB" dirty="0">
                <a:latin typeface="Arial" pitchFamily="34" charset="0"/>
                <a:cs typeface="Arial" pitchFamily="34" charset="0"/>
              </a:rPr>
              <a:t>    </a:t>
            </a:r>
          </a:p>
        </p:txBody>
      </p:sp>
      <p:sp>
        <p:nvSpPr>
          <p:cNvPr id="6" name="AutoShape 2" descr="data:image/jpeg;base64,/9j/4AAQSkZJRgABAQAAAQABAAD/2wBDABALDA4MChAODQ4SERATGCgaGBYWGDEjJR0oOjM9PDkzODdASFxOQERXRTc4UG1RV19iZ2hnPk1xeXBkeFxlZ2P/2wBDARESEhgVGC8aGi9jQjhCY2NjY2NjY2NjY2NjY2NjY2NjY2NjY2NjY2NjY2NjY2NjY2NjY2NjY2NjY2NjY2NjY2P/wAARCAC0AIwDASIAAhEBAxEB/8QAGwABAAIDAQEAAAAAAAAAAAAAAAQFAQIDBgf/xAA0EAACAgECBAQFAwQBBQAAAAABAgADEQQhBRIxQRMiUWEGMnGBkRShwSNSsfAVM2JzktH/xAAYAQEBAQEBAAAAAAAAAAAAAAAAAQMCBP/EACARAQEBAQACAwEAAwAAAAAAAAABAhEhMQMSQVEEMvD/2gAMAwEAAhEDEQA/APoEREBERAREQEREBERAREQEREBERAREQEREBERAREQE1ZlRSzMFA7k4lJxfjfgM1VLBQPmfGT9p5nU8ft1AIrqZlz81h6zm6/jqZ69m3G+HK/J+pUn2BMmU31XpzVOrj2M+UX6qx3y4wR6DEkcO4pfp3JqsKn2Mna6+sfU4nmOE/EnPYKtUcqej+k9MCCAQcg9DOpeuLLGYiJUIiICIiAiIgIiICReI6g6bR2WL1AkqUnxVcaNBWwOPPv8AgyX0ufbxerufU3Hfc9h0mq6K6wbbKBsBJOkQW2lwAMy0rUKOkxterOY88+mZGBtXYe3WaDTKr+JSSVPUek9UKq7Bh1Uj3EfpNKo8qLv7SfauvpHlFAr1HNnkI95674Y4wXuXS22cy2A8mexHUSBbwvT2Z2IzIdeis4brdPaj+UXAj1nWdeWe8cj6NExMzZ5iIiAiIgIiICIiAnnPjTP/AB9P/k/iejnmPiu1rrE0wACoObOOpnOryO8Zur4U3Dq/6fP+0ktqEqOGO848P5hWQ3YzOo8TnC0rjPVsdJi9Md6tdSzBSjjPcrJgFfzA5Eqa9M3gK+oINuTkgY2knTO5pZW6jvJZx1m9b3awK3JXUWPrmc7We7THxEwyEMDn3nBtF4moWwWuFHVQSOaSqaLDS1bNzE9MfmX0l7XsKSTTWT1Kj/E6ThowRo6Q3XkE7zePHZykREqEREBERAREQEovibSF6V1NY8yjlb+JezWxFsRkcBlYYIMmp2cd439NdeJ0gC0qnRgN8zuBNuM6UcN1ilGJRxnftOFOpSzoZ57OPVnUvl1ZcIWboBNKN8bYz0lfq+Ju2a6V26ZM4aVdQbfFDBDv7A+kR31eAKpKt6zvpwBaJ5xv1oax2Y+pIMstBqmtOmrBzZYwX94/U1fD3AAAAHQTMRPS8BERAREQEREBERAREjanWJR5R5n9PSFk6858ZOOevf5Bv955U6nwmypyD6S/4ubdUbvE3ft9O08k6W1EixSPYzHxqt/OZFpo9bSpK2KMe8mWa7wx/QRW9TPOhwRsd51r1BpGAc+0v1/iz5LPa0v4m507IVAZ9thLP4L0j6rWnU2LmugeU/8AcZ52mp9beiKvLk9p774fZNBw1KTXjJJJB6+8SSe3O7b6X0TnXaloyrfadJqwIiICIiAiIgJhmCgliAB3M46jU16dcsd+wlRqNVZqG8xwvZRJbx1nPUvVcRJylH/tIAJJyTkzAE2mdvW8kjlqafEAZR5h+8q9Vw9NQDkby6B2wek0eoMcjr/mc2O5Xml+HFLZ8QgfSSE4Lp0rKleZvUy45SvUYmpWS2nIicP4fVRamFEujsMAbSJTWTYD2G8lSxzWMlTkEgyXp9aykCzzCRIM6l45slXasGUMpyDNpW6LUcjcjHyt+xljNJesNTlZiIlQkPW6wUeRMFz+0kXWCqpnPYShsc2WFickmc28d5nSx2sbmc5M1mwmSJw2ka9JtmAIx7yKzHQesCIGQM9o5Fz8o/EYmQNoXrI36RHSIQiZiEYGzY/EtdHd4tW/zLsZVHoD6SRobCl6js2xlzeVzudi1iImrBB4q/LpwvdjKgSdxezNyp/aJBWZ322xPDcZx0mc+81H0mckHfpI0Z7zbtNeux295lc4IPUHeRSZj7TO0ITIE1ZlUgMwGdhnvOZ1CFrkQc1lQyV6dtpZLUtkdpk4G52Eql1uo1WoVKORFZATnrv1x9JGtpd69Yttz2PTjGTsR16TefBe81eMb83jxFwdVQrBPFTmboM9ZBfjVZbkppssb06ZkXUrzaSqyrTeGG8gBOc5wQR9xNHs0lLs5rdjamVZT15tj9O81x8OP2dZa+XX94v1bmQHsRmbI3K6sOoOZC4ZZz8Pq2O2V3/b9pLE8mp9dWPVm/bPV5W4dFYdxmbSJoLQ1XhnqslzueWFnKoOIPzayz2OJwEze3Nc7erEzVfUTNvHQdPeZB7NNAR3yDN/ruJHTBJG2ckbgzZDmxgO4BmjbYB3B6H0mKz/AF2Hoo/mR06WsyUuyDLBSQD3Mqn199oXlcDxaWwB2YZ/+fvLfaefSjwy7opaym8Agb5H+ier/Hmb3ry/PdTnDmcVrh2byi1CxzgjZh/vpLLxUTX06jIFeor5Tk7AjeR6uH3jUJWyjwULYbO5U9p1p4YhRktte7w9gh2UHr/M23rF/f8Aqyxnc/ESwqKPDSpmat2Fdte5HcfbeT109j6u1m5eW2oK+/Q4kiqvlNRqASrkyy477YmU04S97cnLdsf76THXy99Nc/GhaXSBiaH1L2eFjygYA37fid6aq2NuNMqujHlJGc79sySqIrllUBj1PczcnMz18trTPxyORyrnJ2JyPbabjpI2rtKOgXE1W1mG5mVrWTwl1a0UapCPkzhj7S+G4yJ5SwZltw/ilS6VUvbDpt9RLjX5XHyY/YrcFnx3JnL9VX4hWsWMFIBbl23xj85HvvnpOmJxGkHicwsflLcxTO2dsf4H49IPLrZeK7aqvBsZrSQCOXGRue83N1VZfN6AJ82T03C/fcgbQ9Ye2qwlgaiSAPcYkdeHVoxKMwywb5R/eH64z1UfaPB5SDqNO9T5vQKoBJydsnH5zt9ZxquRSzvYo5zge+Nj9N9t4fQHwyabCHLDdsbDxRYe31nGzQVmxmZ2LEkkkKc5bmPbbcn8x4XukxtVSmQbOZlcJhQTuTj+Dv7RX4g1T5XFZ6EYx9++cyKulHM7eIw5mDYVQBkNzdAMZ95NVpe8OW+2PBJ1YvFhGF5eX1E7BFDmwDzMMEzQN6zYHMl1acjbMHczAg7yKyZrNgCegMcmPmlk6lsiLq6G8JLiNiSJGRsT036VbNAKX7jOfQzzV9T6e9q3GCDFnDGuumcicWXfabK20c0zsayrDiVaafT+JWuDzhfbGDI9bFgCYiaVjn06ibCIkdthIt//AFYiBqOs6JEQNhOixEIzOyqAAcZ+sROs+3OvTJO0VjNyA9Cw/wAxE7ZriU3xFUng1248+eXPtESa9Jj/AGUqHaCcExExr1v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7" name="AutoShape 4" descr="data:image/jpeg;base64,/9j/4AAQSkZJRgABAQAAAQABAAD/2wBDABALDA4MChAODQ4SERATGCgaGBYWGDEjJR0oOjM9PDkzODdASFxOQERXRTc4UG1RV19iZ2hnPk1xeXBkeFxlZ2P/2wBDARESEhgVGC8aGi9jQjhCY2NjY2NjY2NjY2NjY2NjY2NjY2NjY2NjY2NjY2NjY2NjY2NjY2NjY2NjY2NjY2NjY2P/wAARCAC0AIwDASIAAhEBAxEB/8QAGwABAAIDAQEAAAAAAAAAAAAAAAQFAQIDBgf/xAA0EAACAgECBAQFAwQBBQAAAAABAgADEQQhBRIxQRMiUWEGMnGBkRShwSNSsfAVM2JzktH/xAAYAQEBAQEBAAAAAAAAAAAAAAAAAQMCBP/EACARAQEBAQACAwEAAwAAAAAAAAABAhEhMQMSQVEEMvD/2gAMAwEAAhEDEQA/APoEREBERAREQEREBERAREQEREBERAREQEREBERAREQE1ZlRSzMFA7k4lJxfjfgM1VLBQPmfGT9p5nU8ft1AIrqZlz81h6zm6/jqZ69m3G+HK/J+pUn2BMmU31XpzVOrj2M+UX6qx3y4wR6DEkcO4pfp3JqsKn2Mna6+sfU4nmOE/EnPYKtUcqej+k9MCCAQcg9DOpeuLLGYiJUIiICIiAiIgIiICReI6g6bR2WL1AkqUnxVcaNBWwOPPv8AgyX0ufbxerufU3Hfc9h0mq6K6wbbKBsBJOkQW2lwAMy0rUKOkxterOY88+mZGBtXYe3WaDTKr+JSSVPUek9UKq7Bh1Uj3EfpNKo8qLv7SfauvpHlFAr1HNnkI95674Y4wXuXS22cy2A8mexHUSBbwvT2Z2IzIdeis4brdPaj+UXAj1nWdeWe8cj6NExMzZ5iIiAiIgIiICIiAnnPjTP/AB9P/k/iejnmPiu1rrE0wACoObOOpnOryO8Zur4U3Dq/6fP+0ktqEqOGO848P5hWQ3YzOo8TnC0rjPVsdJi9Md6tdSzBSjjPcrJgFfzA5Eqa9M3gK+oINuTkgY2knTO5pZW6jvJZx1m9b3awK3JXUWPrmc7We7THxEwyEMDn3nBtF4moWwWuFHVQSOaSqaLDS1bNzE9MfmX0l7XsKSTTWT1Kj/E6ThowRo6Q3XkE7zePHZykREqEREBERAREQEovibSF6V1NY8yjlb+JezWxFsRkcBlYYIMmp2cd439NdeJ0gC0qnRgN8zuBNuM6UcN1ilGJRxnftOFOpSzoZ57OPVnUvl1ZcIWboBNKN8bYz0lfq+Ju2a6V26ZM4aVdQbfFDBDv7A+kR31eAKpKt6zvpwBaJ5xv1oax2Y+pIMstBqmtOmrBzZYwX94/U1fD3AAAAHQTMRPS8BERAREQEREBERAREjanWJR5R5n9PSFk6858ZOOevf5Bv955U6nwmypyD6S/4ubdUbvE3ft9O08k6W1EixSPYzHxqt/OZFpo9bSpK2KMe8mWa7wx/QRW9TPOhwRsd51r1BpGAc+0v1/iz5LPa0v4m507IVAZ9thLP4L0j6rWnU2LmugeU/8AcZ52mp9beiKvLk9p774fZNBw1KTXjJJJB6+8SSe3O7b6X0TnXaloyrfadJqwIiICIiAiIgJhmCgliAB3M46jU16dcsd+wlRqNVZqG8xwvZRJbx1nPUvVcRJylH/tIAJJyTkzAE2mdvW8kjlqafEAZR5h+8q9Vw9NQDkby6B2wek0eoMcjr/mc2O5Xml+HFLZ8QgfSSE4Lp0rKleZvUy45SvUYmpWS2nIicP4fVRamFEujsMAbSJTWTYD2G8lSxzWMlTkEgyXp9aykCzzCRIM6l45slXasGUMpyDNpW6LUcjcjHyt+xljNJesNTlZiIlQkPW6wUeRMFz+0kXWCqpnPYShsc2WFickmc28d5nSx2sbmc5M1mwmSJw2ka9JtmAIx7yKzHQesCIGQM9o5Fz8o/EYmQNoXrI36RHSIQiZiEYGzY/EtdHd4tW/zLsZVHoD6SRobCl6js2xlzeVzudi1iImrBB4q/LpwvdjKgSdxezNyp/aJBWZ322xPDcZx0mc+81H0mckHfpI0Z7zbtNeux295lc4IPUHeRSZj7TO0ITIE1ZlUgMwGdhnvOZ1CFrkQc1lQyV6dtpZLUtkdpk4G52Eql1uo1WoVKORFZATnrv1x9JGtpd69Yttz2PTjGTsR16TefBe81eMb83jxFwdVQrBPFTmboM9ZBfjVZbkppssb06ZkXUrzaSqyrTeGG8gBOc5wQR9xNHs0lLs5rdjamVZT15tj9O81x8OP2dZa+XX94v1bmQHsRmbI3K6sOoOZC4ZZz8Pq2O2V3/b9pLE8mp9dWPVm/bPV5W4dFYdxmbSJoLQ1XhnqslzueWFnKoOIPzayz2OJwEze3Nc7erEzVfUTNvHQdPeZB7NNAR3yDN/ruJHTBJG2ckbgzZDmxgO4BmjbYB3B6H0mKz/AF2Hoo/mR06WsyUuyDLBSQD3Mqn199oXlcDxaWwB2YZ/+fvLfaefSjwy7opaym8Agb5H+ier/Hmb3ry/PdTnDmcVrh2byi1CxzgjZh/vpLLxUTX06jIFeor5Tk7AjeR6uH3jUJWyjwULYbO5U9p1p4YhRktte7w9gh2UHr/M23rF/f8Aqyxnc/ESwqKPDSpmat2Fdte5HcfbeT109j6u1m5eW2oK+/Q4kiqvlNRqASrkyy477YmU04S97cnLdsf76THXy99Nc/GhaXSBiaH1L2eFjygYA37fid6aq2NuNMqujHlJGc79sySqIrllUBj1PczcnMz18trTPxyORyrnJ2JyPbabjpI2rtKOgXE1W1mG5mVrWTwl1a0UapCPkzhj7S+G4yJ5SwZltw/ilS6VUvbDpt9RLjX5XHyY/YrcFnx3JnL9VX4hWsWMFIBbl23xj85HvvnpOmJxGkHicwsflLcxTO2dsf4H49IPLrZeK7aqvBsZrSQCOXGRue83N1VZfN6AJ82T03C/fcgbQ9Ye2qwlgaiSAPcYkdeHVoxKMwywb5R/eH64z1UfaPB5SDqNO9T5vQKoBJydsnH5zt9ZxquRSzvYo5zge+Nj9N9t4fQHwyabCHLDdsbDxRYe31nGzQVmxmZ2LEkkkKc5bmPbbcn8x4XukxtVSmQbOZlcJhQTuTj+Dv7RX4g1T5XFZ6EYx9++cyKulHM7eIw5mDYVQBkNzdAMZ95NVpe8OW+2PBJ1YvFhGF5eX1E7BFDmwDzMMEzQN6zYHMl1acjbMHczAg7yKyZrNgCegMcmPmlk6lsiLq6G8JLiNiSJGRsT036VbNAKX7jOfQzzV9T6e9q3GCDFnDGuumcicWXfabK20c0zsayrDiVaafT+JWuDzhfbGDI9bFgCYiaVjn06ibCIkdthIt//AFYiBqOs6JEQNhOixEIzOyqAAcZ+sROs+3OvTJO0VjNyA9Cw/wAxE7ZriU3xFUng1248+eXPtESa9Jj/AGUqHaCcExExr1v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1647B69-F15A-4C10-97A9-2CB03C9C69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238" y="2390287"/>
            <a:ext cx="1772814" cy="13241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3418AD8-5618-4EB3-92A5-633750B50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540" y="2165948"/>
            <a:ext cx="1378856" cy="17728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CCEB45F-D1C6-4F30-8DC7-1F5660FCE1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174562"/>
            <a:ext cx="1860113" cy="176420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4AC4510-689A-4F58-A422-25BA77955BC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850" y="2165948"/>
            <a:ext cx="1177467" cy="177281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6F277DF-A4AC-4C93-9D55-8296971FF0A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19" y="4455811"/>
            <a:ext cx="1152128" cy="17346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7FD7735-9961-4F0A-8687-9FEE4177F50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049" y="4500560"/>
            <a:ext cx="1152128" cy="173466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86B7682-CE17-4421-AB4D-3DFBD063998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604" y="4500560"/>
            <a:ext cx="1156547" cy="174131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EF94498-CBDB-4743-80B4-5FD21C0A3A6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493316"/>
            <a:ext cx="1525963" cy="173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517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918931"/>
              </p:ext>
            </p:extLst>
          </p:nvPr>
        </p:nvGraphicFramePr>
        <p:xfrm>
          <a:off x="1835694" y="5589240"/>
          <a:ext cx="4536505" cy="504056"/>
        </p:xfrm>
        <a:graphic>
          <a:graphicData uri="http://schemas.openxmlformats.org/drawingml/2006/table">
            <a:tbl>
              <a:tblPr firstRow="1" firstCol="1" bandRow="1"/>
              <a:tblGrid>
                <a:gridCol w="1304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87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31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Ready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Respectful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Safe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899592" y="1052736"/>
            <a:ext cx="684076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US" sz="1600" dirty="0">
                <a:latin typeface="Gill Sans MT"/>
                <a:ea typeface="MS Mincho"/>
                <a:cs typeface="Times New Roman"/>
              </a:rPr>
              <a:t>Our pupils will be confident to embrace the next stage of their learning 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endParaRPr lang="en-GB" sz="1600" dirty="0">
              <a:latin typeface="Cambria"/>
              <a:ea typeface="MS Mincho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US" sz="1600" dirty="0">
                <a:latin typeface="Gill Sans MT"/>
                <a:ea typeface="MS Mincho"/>
                <a:cs typeface="Times New Roman"/>
              </a:rPr>
              <a:t>Pupils will have enquiring minds, be independent and resilient 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endParaRPr lang="en-GB" sz="1600" dirty="0">
              <a:latin typeface="Cambria"/>
              <a:ea typeface="MS Mincho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US" sz="1600" dirty="0">
                <a:latin typeface="Gill Sans MT"/>
                <a:ea typeface="MS Mincho"/>
                <a:cs typeface="Times New Roman"/>
              </a:rPr>
              <a:t>Pupils will value the importance of reading and be able to communicate ideas effectively </a:t>
            </a: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endParaRPr lang="en-GB" sz="1600" dirty="0">
              <a:latin typeface="Cambria"/>
              <a:ea typeface="MS Mincho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US" sz="1600" dirty="0">
                <a:latin typeface="Gill Sans MT"/>
                <a:ea typeface="MS Mincho"/>
                <a:cs typeface="Times New Roman"/>
              </a:rPr>
              <a:t>Staff and pupils will know how to look after their physical and mental health</a:t>
            </a:r>
          </a:p>
          <a:p>
            <a:pPr lvl="0">
              <a:spcAft>
                <a:spcPts val="0"/>
              </a:spcAft>
            </a:pPr>
            <a:r>
              <a:rPr lang="en-US" sz="1600" dirty="0">
                <a:latin typeface="Gill Sans MT"/>
                <a:ea typeface="MS Mincho"/>
                <a:cs typeface="Times New Roman"/>
              </a:rPr>
              <a:t> </a:t>
            </a:r>
            <a:endParaRPr lang="en-GB" sz="1600" dirty="0">
              <a:latin typeface="Cambria"/>
              <a:ea typeface="MS Mincho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US" sz="1600" dirty="0">
                <a:latin typeface="Gill Sans MT"/>
                <a:ea typeface="MS Mincho"/>
                <a:cs typeface="Times New Roman"/>
              </a:rPr>
              <a:t>Staff and pupils will show respect, tolerance and compassion for each other</a:t>
            </a:r>
          </a:p>
          <a:p>
            <a:pPr lvl="0">
              <a:spcAft>
                <a:spcPts val="0"/>
              </a:spcAft>
            </a:pPr>
            <a:r>
              <a:rPr lang="en-US" sz="1600" dirty="0">
                <a:latin typeface="Gill Sans MT"/>
                <a:ea typeface="MS Mincho"/>
                <a:cs typeface="Times New Roman"/>
              </a:rPr>
              <a:t> </a:t>
            </a:r>
            <a:endParaRPr lang="en-GB" sz="1600" dirty="0">
              <a:latin typeface="Cambria"/>
              <a:ea typeface="MS Mincho"/>
              <a:cs typeface="Times New Roman"/>
            </a:endParaRPr>
          </a:p>
          <a:p>
            <a:pPr marL="342900" lvl="0" indent="-342900">
              <a:spcAft>
                <a:spcPts val="0"/>
              </a:spcAft>
              <a:buFont typeface="Symbol"/>
              <a:buChar char=""/>
            </a:pPr>
            <a:r>
              <a:rPr lang="en-US" sz="1600" dirty="0">
                <a:latin typeface="Gill Sans MT"/>
                <a:ea typeface="MS Mincho"/>
                <a:cs typeface="Times New Roman"/>
              </a:rPr>
              <a:t>The Elmbridge curriculum will evolve to reflect the knowledge and skills needed for life in the 21</a:t>
            </a:r>
            <a:r>
              <a:rPr lang="en-US" sz="1600" baseline="30000" dirty="0">
                <a:latin typeface="Gill Sans MT"/>
                <a:ea typeface="MS Mincho"/>
                <a:cs typeface="Times New Roman"/>
              </a:rPr>
              <a:t>st</a:t>
            </a:r>
            <a:r>
              <a:rPr lang="en-US" sz="1600" dirty="0">
                <a:latin typeface="Gill Sans MT"/>
                <a:ea typeface="MS Mincho"/>
                <a:cs typeface="Times New Roman"/>
              </a:rPr>
              <a:t> Century  </a:t>
            </a:r>
            <a:endParaRPr lang="en-GB" sz="1600" dirty="0">
              <a:effectLst/>
              <a:latin typeface="Cambria"/>
              <a:ea typeface="MS Mincho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0486" y="517322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Elmbridge Primary School’s Intent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899592" y="4817562"/>
            <a:ext cx="6768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dirty="0">
                <a:latin typeface="Gill Sans MT"/>
                <a:ea typeface="MS Mincho"/>
                <a:cs typeface="Times New Roman"/>
              </a:rPr>
              <a:t>As a school, we </a:t>
            </a:r>
            <a:r>
              <a:rPr lang="en-US" b="1" dirty="0">
                <a:latin typeface="Gill Sans MT"/>
                <a:ea typeface="MS Mincho"/>
                <a:cs typeface="Times New Roman"/>
              </a:rPr>
              <a:t>work together</a:t>
            </a:r>
            <a:r>
              <a:rPr lang="en-US" dirty="0">
                <a:latin typeface="Gill Sans MT"/>
                <a:ea typeface="MS Mincho"/>
                <a:cs typeface="Times New Roman"/>
              </a:rPr>
              <a:t> to promote our school rules of being:</a:t>
            </a:r>
            <a:endParaRPr lang="en-GB" dirty="0">
              <a:effectLst/>
              <a:latin typeface="Cambria"/>
              <a:ea typeface="MS Mincho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3413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DCACFD-5B21-4B7A-9236-753ED58D8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046224"/>
            <a:ext cx="9144000" cy="58117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B45B59-47A7-4F18-A46B-BB92CA9868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86613"/>
            <a:ext cx="7852329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91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125113" cy="924475"/>
          </a:xfrm>
        </p:spPr>
        <p:txBody>
          <a:bodyPr>
            <a:normAutofit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Preparation for entering KS2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2636912"/>
            <a:ext cx="7772400" cy="4032448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Year 2 visit for lunch to become familiar with the dining room and lunchtime routine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Year 2 play on the Year 3 playground and field at lunchtime in Term 6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Visits throughout the year to the KS2 building to use the Shake and Bake Room and the Computer Suite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Year 3 Staff visit Year 2 children and talk to their teachers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Infant children to take part in whole school sports events and Green Day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latin typeface="Arial" pitchFamily="34" charset="0"/>
                <a:cs typeface="Arial" pitchFamily="34" charset="0"/>
              </a:rPr>
              <a:t>Visited new classes on Thursday </a:t>
            </a:r>
            <a:r>
              <a:rPr lang="en-GB" sz="2400" b="1" dirty="0">
                <a:latin typeface="Arial" pitchFamily="34" charset="0"/>
                <a:cs typeface="Arial" pitchFamily="34" charset="0"/>
              </a:rPr>
              <a:t>2nd July 2026</a:t>
            </a:r>
          </a:p>
          <a:p>
            <a:pPr marL="0" indent="0">
              <a:buNone/>
            </a:pP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GB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GB" sz="2400" dirty="0">
              <a:latin typeface="Franklin Gothic Book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GB" sz="2400" dirty="0">
              <a:latin typeface="Franklin Gothic Book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GB" sz="2400" dirty="0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493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700808"/>
            <a:ext cx="7125112" cy="4248472"/>
          </a:xfrm>
        </p:spPr>
        <p:txBody>
          <a:bodyPr>
            <a:normAutofit fontScale="77500" lnSpcReduction="20000"/>
          </a:bodyPr>
          <a:lstStyle/>
          <a:p>
            <a:pPr marL="273050" indent="-273050">
              <a:buFont typeface="Wingdings" pitchFamily="2" charset="2"/>
              <a:buChar char="§"/>
            </a:pPr>
            <a:endParaRPr lang="en-GB" sz="3000" dirty="0">
              <a:latin typeface="+mj-lt"/>
            </a:endParaRPr>
          </a:p>
          <a:p>
            <a:pPr marL="273050" indent="-273050">
              <a:buFont typeface="Wingdings" pitchFamily="2" charset="2"/>
              <a:buChar char="§"/>
            </a:pPr>
            <a:endParaRPr lang="en-GB" sz="3000" dirty="0">
              <a:latin typeface="Arial" pitchFamily="34" charset="0"/>
              <a:cs typeface="Arial" pitchFamily="34" charset="0"/>
            </a:endParaRPr>
          </a:p>
          <a:p>
            <a:pPr marL="273050" indent="-273050">
              <a:buFont typeface="Wingdings" pitchFamily="2" charset="2"/>
              <a:buChar char="§"/>
            </a:pPr>
            <a:endParaRPr lang="en-GB" sz="3000" dirty="0">
              <a:latin typeface="Arial" pitchFamily="34" charset="0"/>
              <a:cs typeface="Arial" pitchFamily="34" charset="0"/>
            </a:endParaRPr>
          </a:p>
          <a:p>
            <a:pPr marL="273050" indent="-273050">
              <a:buFont typeface="Wingdings" pitchFamily="2" charset="2"/>
              <a:buChar char="§"/>
            </a:pPr>
            <a:r>
              <a:rPr lang="en-GB" sz="3000" dirty="0">
                <a:latin typeface="Arial" pitchFamily="34" charset="0"/>
                <a:cs typeface="Arial" pitchFamily="34" charset="0"/>
              </a:rPr>
              <a:t>PE kit in school at all times  - red t-shirt and black shorts with trainers (no jewellery to be worn)</a:t>
            </a:r>
          </a:p>
          <a:p>
            <a:pPr marL="273050" indent="-273050">
              <a:buFont typeface="Wingdings" pitchFamily="2" charset="2"/>
              <a:buChar char="§"/>
            </a:pPr>
            <a:r>
              <a:rPr lang="en-GB" sz="3000" dirty="0">
                <a:latin typeface="Arial" pitchFamily="34" charset="0"/>
                <a:cs typeface="Arial" pitchFamily="34" charset="0"/>
              </a:rPr>
              <a:t>School shoes not trainers (except playtimes)</a:t>
            </a:r>
          </a:p>
          <a:p>
            <a:pPr marL="273050" indent="-273050">
              <a:buFont typeface="Wingdings" pitchFamily="2" charset="2"/>
              <a:buChar char="§"/>
            </a:pPr>
            <a:r>
              <a:rPr lang="en-GB" sz="3000" dirty="0">
                <a:latin typeface="Arial" pitchFamily="34" charset="0"/>
                <a:cs typeface="Arial" pitchFamily="34" charset="0"/>
              </a:rPr>
              <a:t>No jewellery other than stud earrings and watches (no SMART watches).</a:t>
            </a:r>
          </a:p>
          <a:p>
            <a:pPr marL="273050" indent="-273050">
              <a:buFont typeface="Wingdings" pitchFamily="2" charset="2"/>
              <a:buChar char="§"/>
            </a:pPr>
            <a:r>
              <a:rPr lang="en-GB" sz="3000" dirty="0">
                <a:latin typeface="Arial" pitchFamily="34" charset="0"/>
                <a:cs typeface="Arial" pitchFamily="34" charset="0"/>
              </a:rPr>
              <a:t>Hair longer than shoulders needs to be tied back</a:t>
            </a:r>
          </a:p>
          <a:p>
            <a:pPr marL="273050" indent="-273050">
              <a:buFont typeface="Wingdings" pitchFamily="2" charset="2"/>
              <a:buChar char="§"/>
            </a:pPr>
            <a:r>
              <a:rPr lang="en-GB" sz="3000" dirty="0">
                <a:latin typeface="Arial" pitchFamily="34" charset="0"/>
                <a:cs typeface="Arial" pitchFamily="34" charset="0"/>
              </a:rPr>
              <a:t>All uniform MUST be clearly named</a:t>
            </a:r>
            <a:endParaRPr lang="en-US" sz="3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273050" indent="-273050">
              <a:buFont typeface="Wingdings" pitchFamily="2" charset="2"/>
              <a:buChar char="§"/>
            </a:pPr>
            <a:endParaRPr lang="en-GB" sz="2400" dirty="0"/>
          </a:p>
          <a:p>
            <a:pPr marL="273050" indent="-273050">
              <a:buFont typeface="Wingdings" pitchFamily="2" charset="2"/>
              <a:buChar char="§"/>
            </a:pPr>
            <a:endParaRPr lang="en-GB" sz="2400" dirty="0"/>
          </a:p>
          <a:p>
            <a:pPr marL="273050" indent="-273050">
              <a:buFont typeface="Wingdings" pitchFamily="2" charset="2"/>
              <a:buChar char="§"/>
            </a:pPr>
            <a:endParaRPr lang="en-GB" sz="2400" dirty="0"/>
          </a:p>
          <a:p>
            <a:pPr marL="273050" indent="-273050">
              <a:buFont typeface="Wingdings" pitchFamily="2" charset="2"/>
              <a:buChar char="§"/>
            </a:pPr>
            <a:endParaRPr lang="en-GB" sz="2400" dirty="0"/>
          </a:p>
          <a:p>
            <a:pPr marL="273050" indent="-273050">
              <a:buFont typeface="Wingdings" pitchFamily="2" charset="2"/>
              <a:buChar char="§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75355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340768"/>
            <a:ext cx="7772400" cy="5112568"/>
          </a:xfrm>
        </p:spPr>
        <p:txBody>
          <a:bodyPr>
            <a:noAutofit/>
          </a:bodyPr>
          <a:lstStyle/>
          <a:p>
            <a:r>
              <a:rPr lang="en-GB" sz="2800" dirty="0">
                <a:latin typeface="Arial" pitchFamily="34" charset="0"/>
                <a:cs typeface="Arial" pitchFamily="34" charset="0"/>
              </a:rPr>
              <a:t>Water bottles with sports tops in class </a:t>
            </a:r>
          </a:p>
          <a:p>
            <a:r>
              <a:rPr lang="en-GB" sz="2800" dirty="0">
                <a:latin typeface="Arial" pitchFamily="34" charset="0"/>
                <a:cs typeface="Arial" pitchFamily="34" charset="0"/>
              </a:rPr>
              <a:t>Fruit or vegetable snack – needs to be provided from home</a:t>
            </a:r>
          </a:p>
          <a:p>
            <a:r>
              <a:rPr lang="en-GB" sz="2800" dirty="0">
                <a:latin typeface="Arial" pitchFamily="34" charset="0"/>
                <a:cs typeface="Arial" pitchFamily="34" charset="0"/>
              </a:rPr>
              <a:t>School meals cooked on site - £2.95</a:t>
            </a:r>
          </a:p>
          <a:p>
            <a:pPr marL="0" indent="0">
              <a:buNone/>
            </a:pPr>
            <a:r>
              <a:rPr lang="en-GB" sz="2800" dirty="0">
                <a:latin typeface="Arial" pitchFamily="34" charset="0"/>
                <a:cs typeface="Arial" pitchFamily="34" charset="0"/>
              </a:rPr>
              <a:t> (FSM need to apply as school gets funding)</a:t>
            </a:r>
          </a:p>
          <a:p>
            <a:r>
              <a:rPr lang="en-GB" sz="2800" dirty="0">
                <a:latin typeface="Arial" pitchFamily="34" charset="0"/>
                <a:cs typeface="Arial" pitchFamily="34" charset="0"/>
              </a:rPr>
              <a:t>Choice of menu</a:t>
            </a:r>
          </a:p>
          <a:p>
            <a:r>
              <a:rPr lang="en-GB" sz="2800" dirty="0">
                <a:latin typeface="Arial" pitchFamily="34" charset="0"/>
                <a:cs typeface="Arial" pitchFamily="34" charset="0"/>
              </a:rPr>
              <a:t>School meals to be paid for in advance via the internet</a:t>
            </a:r>
          </a:p>
          <a:p>
            <a:endParaRPr lang="en-GB" sz="2800" dirty="0">
              <a:solidFill>
                <a:schemeClr val="accent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28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4D500-AB42-459E-9355-7ED32D7BA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Changes that you will notice between Year 2 and Year 3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53134-70FD-4701-8C67-45234EE5D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9592" y="2122480"/>
            <a:ext cx="7125112" cy="4051437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Year 3 any photos of activities are put on the website in the gallery on the Year 3 page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 will have spelling and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homework along with their regular home reading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children will start to learn French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children will have 5 weeks of swimming lessons at Sir Thomas Rich’s pool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Every class will have 10 weeks of whole class instrument lessons from a </a:t>
            </a:r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peripatetic music teacher</a:t>
            </a:r>
          </a:p>
          <a:p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Year 3 children are encouraged to become independent and take responsibility for their own property. Please help </a:t>
            </a:r>
            <a:r>
              <a:rPr lang="en-GB" dirty="0">
                <a:solidFill>
                  <a:srgbClr val="1F1F1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child </a:t>
            </a:r>
            <a:r>
              <a:rPr lang="en-GB" b="0" i="0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by making sure all of their things are labelled with their name and class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753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125113" cy="92447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" pitchFamily="34" charset="0"/>
                <a:cs typeface="Arial" pitchFamily="34" charset="0"/>
              </a:rPr>
              <a:t>First Day – Wednesday 2</a:t>
            </a:r>
            <a:r>
              <a:rPr lang="en-GB" baseline="30000" dirty="0">
                <a:latin typeface="Arial" pitchFamily="34" charset="0"/>
                <a:cs typeface="Arial" pitchFamily="34" charset="0"/>
              </a:rPr>
              <a:t>nd</a:t>
            </a:r>
            <a:r>
              <a:rPr lang="en-GB" dirty="0">
                <a:latin typeface="Arial" pitchFamily="34" charset="0"/>
                <a:cs typeface="Arial" pitchFamily="34" charset="0"/>
              </a:rPr>
              <a:t> September</a:t>
            </a:r>
            <a:br>
              <a:rPr lang="en-GB" dirty="0">
                <a:latin typeface="Arial" pitchFamily="34" charset="0"/>
                <a:cs typeface="Arial" pitchFamily="34" charset="0"/>
              </a:rPr>
            </a:b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9443" y="1825835"/>
            <a:ext cx="7125112" cy="4051437"/>
          </a:xfrm>
        </p:spPr>
        <p:txBody>
          <a:bodyPr>
            <a:normAutofit fontScale="85000" lnSpcReduction="20000"/>
          </a:bodyPr>
          <a:lstStyle/>
          <a:p>
            <a:r>
              <a:rPr lang="en-GB" sz="2800" dirty="0">
                <a:latin typeface="Arial" pitchFamily="34" charset="0"/>
                <a:cs typeface="Arial" pitchFamily="34" charset="0"/>
              </a:rPr>
              <a:t>Year 3 doors open at </a:t>
            </a:r>
            <a:r>
              <a:rPr lang="en-GB" sz="2800" b="1" dirty="0">
                <a:latin typeface="Arial" pitchFamily="34" charset="0"/>
                <a:cs typeface="Arial" pitchFamily="34" charset="0"/>
              </a:rPr>
              <a:t>8.40am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GB" sz="2800" dirty="0">
                <a:latin typeface="Arial" pitchFamily="34" charset="0"/>
                <a:cs typeface="Arial" pitchFamily="34" charset="0"/>
              </a:rPr>
              <a:t>Children will go to the KS2 Hall – the hall doors will be open</a:t>
            </a:r>
          </a:p>
          <a:p>
            <a:r>
              <a:rPr lang="en-US" sz="2800" dirty="0">
                <a:latin typeface="Arial" pitchFamily="34" charset="0"/>
                <a:cs typeface="Arial" pitchFamily="34" charset="0"/>
              </a:rPr>
              <a:t>Children line up in their classes in the hall</a:t>
            </a:r>
            <a:endParaRPr lang="en-GB" sz="2800" dirty="0">
              <a:latin typeface="Arial" pitchFamily="34" charset="0"/>
              <a:cs typeface="Arial" pitchFamily="34" charset="0"/>
            </a:endParaRPr>
          </a:p>
          <a:p>
            <a:r>
              <a:rPr lang="en-GB" sz="2800" dirty="0">
                <a:latin typeface="Arial" pitchFamily="34" charset="0"/>
                <a:cs typeface="Arial" pitchFamily="34" charset="0"/>
              </a:rPr>
              <a:t>Lunches – no need to pay for hot dinners on the first day, you will be charged for them when ‘Parentpay’ is set up</a:t>
            </a:r>
          </a:p>
          <a:p>
            <a:r>
              <a:rPr lang="en-GB" sz="2800" dirty="0">
                <a:latin typeface="Arial" pitchFamily="34" charset="0"/>
                <a:cs typeface="Arial" pitchFamily="34" charset="0"/>
              </a:rPr>
              <a:t>School ends at </a:t>
            </a:r>
            <a:r>
              <a:rPr lang="en-GB" sz="2800" b="1" dirty="0">
                <a:latin typeface="Arial" pitchFamily="34" charset="0"/>
                <a:cs typeface="Arial" pitchFamily="34" charset="0"/>
              </a:rPr>
              <a:t>3.10pm</a:t>
            </a:r>
            <a:r>
              <a:rPr lang="en-GB" sz="2800" dirty="0">
                <a:latin typeface="Arial" pitchFamily="34" charset="0"/>
                <a:cs typeface="Arial" pitchFamily="34" charset="0"/>
              </a:rPr>
              <a:t>. The children will exit the school through the doors next to the KS2 Hall. If your child is attending after school club we will escort them there</a:t>
            </a:r>
          </a:p>
          <a:p>
            <a:endParaRPr lang="en-GB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851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FDCD4-23CC-4E59-98FD-4651F12C9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 of a normal school day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55178-9D5C-4E8D-9D8F-915865A4AB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During the first day in Year 3, the children will practice coming into school through the entrance that they will normally use when they come into school</a:t>
            </a:r>
          </a:p>
          <a:p>
            <a:r>
              <a:rPr lang="en-US" dirty="0"/>
              <a:t>From Thursday 3</a:t>
            </a:r>
            <a:r>
              <a:rPr lang="en-US" baseline="30000" dirty="0"/>
              <a:t>rd</a:t>
            </a:r>
            <a:r>
              <a:rPr lang="en-US" dirty="0"/>
              <a:t> September the children will enter school through the Year 3 back /rear cloakroom door, hang up their things on their coat peg and make their way to their classroom to start morning jobs</a:t>
            </a:r>
          </a:p>
          <a:p>
            <a:r>
              <a:rPr lang="en-US" dirty="0"/>
              <a:t>Y3 staff are on duty in the cloakroom every morning to help children come safely into 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53895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125113" cy="924475"/>
          </a:xfrm>
        </p:spPr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Contact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sz="3600" dirty="0">
              <a:latin typeface="Arial" pitchFamily="34" charset="0"/>
              <a:cs typeface="Arial" pitchFamily="34" charset="0"/>
            </a:endParaRPr>
          </a:p>
          <a:p>
            <a:r>
              <a:rPr lang="en-GB" sz="3600" dirty="0">
                <a:latin typeface="Arial" pitchFamily="34" charset="0"/>
                <a:cs typeface="Arial" pitchFamily="34" charset="0"/>
              </a:rPr>
              <a:t>Home/School Diary</a:t>
            </a:r>
          </a:p>
          <a:p>
            <a:r>
              <a:rPr lang="en-GB" sz="3600" dirty="0">
                <a:latin typeface="Arial" pitchFamily="34" charset="0"/>
                <a:cs typeface="Arial" pitchFamily="34" charset="0"/>
              </a:rPr>
              <a:t>Catch us before or after school</a:t>
            </a:r>
          </a:p>
          <a:p>
            <a:r>
              <a:rPr lang="en-GB" sz="3600" dirty="0">
                <a:latin typeface="Arial" pitchFamily="34" charset="0"/>
                <a:cs typeface="Arial" pitchFamily="34" charset="0"/>
              </a:rPr>
              <a:t>‘Tea with the Team’– TBA</a:t>
            </a:r>
          </a:p>
          <a:p>
            <a:r>
              <a:rPr lang="en-GB" sz="3600" dirty="0">
                <a:latin typeface="Arial" pitchFamily="34" charset="0"/>
                <a:cs typeface="Arial" pitchFamily="34" charset="0"/>
              </a:rPr>
              <a:t>Email </a:t>
            </a:r>
          </a:p>
          <a:p>
            <a:pPr marL="0" indent="0">
              <a:buNone/>
            </a:pPr>
            <a:r>
              <a:rPr lang="en-GB" sz="3600" dirty="0">
                <a:latin typeface="Franklin Gothic Book" pitchFamily="34" charset="0"/>
                <a:hlinkClick r:id="rId2"/>
              </a:rPr>
              <a:t>admin@elmbridgeprimary.co.uk</a:t>
            </a:r>
            <a:endParaRPr lang="en-GB" sz="3600" dirty="0">
              <a:latin typeface="Franklin Gothic Book" pitchFamily="34" charset="0"/>
            </a:endParaRPr>
          </a:p>
          <a:p>
            <a:r>
              <a:rPr lang="en-GB" sz="3600" dirty="0">
                <a:latin typeface="Arial" pitchFamily="34" charset="0"/>
                <a:cs typeface="Arial" pitchFamily="34" charset="0"/>
              </a:rPr>
              <a:t>Tel: 01452 523632</a:t>
            </a:r>
          </a:p>
          <a:p>
            <a:pPr marL="0" indent="0">
              <a:buNone/>
            </a:pPr>
            <a:endParaRPr lang="en-GB" sz="3600" dirty="0">
              <a:latin typeface="Franklin Gothic Book" pitchFamily="34" charset="0"/>
            </a:endParaRPr>
          </a:p>
          <a:p>
            <a:pPr marL="0" indent="0">
              <a:buNone/>
            </a:pPr>
            <a:endParaRPr lang="en-GB" sz="3600" dirty="0">
              <a:latin typeface="Franklin Gothic Book" pitchFamily="34" charset="0"/>
            </a:endParaRPr>
          </a:p>
          <a:p>
            <a:endParaRPr lang="en-GB" sz="3600" dirty="0">
              <a:latin typeface="Franklin Gothic Book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2686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Website</a:t>
            </a:r>
            <a:br>
              <a:rPr lang="en-GB" dirty="0"/>
            </a:br>
            <a:r>
              <a:rPr lang="en-GB" dirty="0"/>
              <a:t>www.elmbridgeprimaryschool.co.uk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CFC3129-2DE6-45A0-87E0-F2811B758F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634834-5E4E-4375-B72C-D98BC8F5E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814" y="1747319"/>
            <a:ext cx="7884368" cy="443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994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Arial" pitchFamily="34" charset="0"/>
                <a:cs typeface="Arial" pitchFamily="34" charset="0"/>
              </a:rPr>
              <a:t>And finally…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844824"/>
            <a:ext cx="7772400" cy="4572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600" dirty="0">
                <a:latin typeface="Arial" pitchFamily="34" charset="0"/>
                <a:cs typeface="Arial" pitchFamily="34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237782751"/>
      </p:ext>
    </p:extLst>
  </p:cSld>
  <p:clrMapOvr>
    <a:masterClrMapping/>
  </p:clrMapOvr>
</p:sld>
</file>

<file path=ppt/theme/theme1.xml><?xml version="1.0" encoding="utf-8"?>
<a:theme xmlns:a="http://schemas.openxmlformats.org/drawingml/2006/main" name="Autumn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2D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342253C348934FA9351D3952E3941E" ma:contentTypeVersion="16" ma:contentTypeDescription="Create a new document." ma:contentTypeScope="" ma:versionID="a53ede3882b2613bf287715323623fd6">
  <xsd:schema xmlns:xsd="http://www.w3.org/2001/XMLSchema" xmlns:xs="http://www.w3.org/2001/XMLSchema" xmlns:p="http://schemas.microsoft.com/office/2006/metadata/properties" xmlns:ns2="375c9dd3-d67e-46f8-ba54-f7a4e2616a9c" xmlns:ns3="5a9e7691-62f2-4d0c-ad0d-5fdaa17d7e6f" targetNamespace="http://schemas.microsoft.com/office/2006/metadata/properties" ma:root="true" ma:fieldsID="c6ddf10ddef8169beb51a2cf27c7cd7d" ns2:_="" ns3:_="">
    <xsd:import namespace="375c9dd3-d67e-46f8-ba54-f7a4e2616a9c"/>
    <xsd:import namespace="5a9e7691-62f2-4d0c-ad0d-5fdaa17d7e6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5c9dd3-d67e-46f8-ba54-f7a4e2616a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25c1785-3c7d-425f-98c1-8b0d86a099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9e7691-62f2-4d0c-ad0d-5fdaa17d7e6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244a57ac-9d28-46cb-963b-327346e360fc}" ma:internalName="TaxCatchAll" ma:showField="CatchAllData" ma:web="5a9e7691-62f2-4d0c-ad0d-5fdaa17d7e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75c9dd3-d67e-46f8-ba54-f7a4e2616a9c">
      <Terms xmlns="http://schemas.microsoft.com/office/infopath/2007/PartnerControls"/>
    </lcf76f155ced4ddcb4097134ff3c332f>
    <TaxCatchAll xmlns="5a9e7691-62f2-4d0c-ad0d-5fdaa17d7e6f" xsi:nil="true"/>
  </documentManagement>
</p:properties>
</file>

<file path=customXml/itemProps1.xml><?xml version="1.0" encoding="utf-8"?>
<ds:datastoreItem xmlns:ds="http://schemas.openxmlformats.org/officeDocument/2006/customXml" ds:itemID="{1537BE43-FB7F-40C7-9011-87852D13877A}"/>
</file>

<file path=customXml/itemProps2.xml><?xml version="1.0" encoding="utf-8"?>
<ds:datastoreItem xmlns:ds="http://schemas.openxmlformats.org/officeDocument/2006/customXml" ds:itemID="{4252698F-975F-490F-AE87-3DCF5C99E68B}"/>
</file>

<file path=customXml/itemProps3.xml><?xml version="1.0" encoding="utf-8"?>
<ds:datastoreItem xmlns:ds="http://schemas.openxmlformats.org/officeDocument/2006/customXml" ds:itemID="{63D22459-0447-4A76-8F31-B80B60933B0F}"/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3146</TotalTime>
  <Words>782</Words>
  <Application>Microsoft Office PowerPoint</Application>
  <PresentationFormat>On-screen Show (4:3)</PresentationFormat>
  <Paragraphs>94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</vt:lpstr>
      <vt:lpstr>Comic Sans MS</vt:lpstr>
      <vt:lpstr>Courier New</vt:lpstr>
      <vt:lpstr>Franklin Gothic Book</vt:lpstr>
      <vt:lpstr>Gill Sans MT</vt:lpstr>
      <vt:lpstr>Symbol</vt:lpstr>
      <vt:lpstr>Verdana</vt:lpstr>
      <vt:lpstr>Wingdings</vt:lpstr>
      <vt:lpstr>Wingdings 2</vt:lpstr>
      <vt:lpstr>Autumn</vt:lpstr>
      <vt:lpstr>Welcome to  Elmbridge Primary School!</vt:lpstr>
      <vt:lpstr>Meet the Staff  Phase Leader – Mrs V Toppin Year Group Leader – Mr D Jones</vt:lpstr>
      <vt:lpstr>PowerPoint Presentation</vt:lpstr>
      <vt:lpstr>PowerPoint Presentation</vt:lpstr>
      <vt:lpstr>Preparation for entering KS2</vt:lpstr>
      <vt:lpstr>Uniform</vt:lpstr>
      <vt:lpstr>Food</vt:lpstr>
      <vt:lpstr>Changes that you will notice between Year 2 and Year 3</vt:lpstr>
      <vt:lpstr>First Day – Wednesday 2nd September </vt:lpstr>
      <vt:lpstr>Start of a normal school day</vt:lpstr>
      <vt:lpstr>Contact Us</vt:lpstr>
      <vt:lpstr>Website www.elmbridgeprimaryschool.co.uk</vt:lpstr>
      <vt:lpstr>And finally…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Transition</dc:title>
  <dc:creator>Windows User</dc:creator>
  <cp:lastModifiedBy>Phill Riddle</cp:lastModifiedBy>
  <cp:revision>127</cp:revision>
  <cp:lastPrinted>2014-06-12T10:01:28Z</cp:lastPrinted>
  <dcterms:created xsi:type="dcterms:W3CDTF">2012-06-11T12:14:37Z</dcterms:created>
  <dcterms:modified xsi:type="dcterms:W3CDTF">2026-07-07T08:39:47Z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0x01010023342253C348934FA9351D3952E3941E</vt:lpwstr>
  </property>
</Properties>
</file>